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72" r:id="rId6"/>
    <p:sldId id="273" r:id="rId7"/>
    <p:sldId id="274" r:id="rId8"/>
    <p:sldId id="277" r:id="rId9"/>
    <p:sldId id="276" r:id="rId10"/>
    <p:sldId id="266" r:id="rId11"/>
    <p:sldId id="270" r:id="rId12"/>
    <p:sldId id="271" r:id="rId13"/>
    <p:sldId id="264" r:id="rId1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8AE24D-C1BD-8894-02BB-5195E783ED9E}" v="96" dt="2022-03-03T07:11:23.424"/>
    <p1510:client id="{6207E161-B422-41AD-3C8A-4D4C913839E3}" v="2" dt="2022-03-03T07:01:41.336"/>
    <p1510:client id="{7C7198B2-FF71-4A60-2F88-263335BF8DD0}" v="10" dt="2022-03-03T11:09:15.859"/>
    <p1510:client id="{80AC762F-686A-AEB1-1160-051D577EEAC0}" v="295" dt="2022-03-03T10:16:17.027"/>
    <p1510:client id="{9F67F24C-C253-F79A-8287-E1F708BE1BE4}" v="440" dt="2022-03-03T09:09:48.146"/>
    <p1510:client id="{B65BB590-803F-B42A-8B91-3C0C9365D299}" v="513" dt="2022-03-03T08:03:03.9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2" d="100"/>
          <a:sy n="52" d="100"/>
        </p:scale>
        <p:origin x="67" y="2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921264281468768"/>
          <c:y val="0.11162728165748506"/>
          <c:w val="0.74243460918517723"/>
          <c:h val="0.7316869634123393"/>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Sheet1!$A$2:$A$8</c:f>
              <c:strCache>
                <c:ptCount val="7"/>
                <c:pt idx="0">
                  <c:v>Psykiatrian poliklinikka</c:v>
                </c:pt>
                <c:pt idx="1">
                  <c:v>Synnytykset ja naistentaudit</c:v>
                </c:pt>
                <c:pt idx="2">
                  <c:v>Silmäyksikkö</c:v>
                </c:pt>
                <c:pt idx="3">
                  <c:v>Sydänosasto</c:v>
                </c:pt>
                <c:pt idx="4">
                  <c:v>Terapeutit ja asiantuntijat</c:v>
                </c:pt>
                <c:pt idx="5">
                  <c:v>Kirurgian vuodeosasto T2</c:v>
                </c:pt>
                <c:pt idx="6">
                  <c:v>Päivytyspoliklinikka</c:v>
                </c:pt>
              </c:strCache>
            </c:strRef>
          </c:cat>
          <c:val>
            <c:numRef>
              <c:f>Sheet1!$B$2:$B$8</c:f>
              <c:numCache>
                <c:formatCode>General</c:formatCode>
                <c:ptCount val="7"/>
                <c:pt idx="0">
                  <c:v>2</c:v>
                </c:pt>
                <c:pt idx="1">
                  <c:v>1</c:v>
                </c:pt>
                <c:pt idx="2">
                  <c:v>5</c:v>
                </c:pt>
                <c:pt idx="3">
                  <c:v>1</c:v>
                </c:pt>
                <c:pt idx="4">
                  <c:v>1</c:v>
                </c:pt>
                <c:pt idx="5">
                  <c:v>1</c:v>
                </c:pt>
                <c:pt idx="6">
                  <c:v>2</c:v>
                </c:pt>
              </c:numCache>
            </c:numRef>
          </c:val>
          <c:extLst>
            <c:ext xmlns:c16="http://schemas.microsoft.com/office/drawing/2014/chart" uri="{C3380CC4-5D6E-409C-BE32-E72D297353CC}">
              <c16:uniqueId val="{00000000-4718-4DCE-AC4E-E1D1FA0FB957}"/>
            </c:ext>
          </c:extLst>
        </c:ser>
        <c:dLbls>
          <c:showLegendKey val="0"/>
          <c:showVal val="0"/>
          <c:showCatName val="0"/>
          <c:showSerName val="0"/>
          <c:showPercent val="0"/>
          <c:showBubbleSize val="0"/>
        </c:dLbls>
        <c:gapWidth val="182"/>
        <c:axId val="469353456"/>
        <c:axId val="469352472"/>
      </c:barChart>
      <c:catAx>
        <c:axId val="4693534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469352472"/>
        <c:crosses val="autoZero"/>
        <c:auto val="1"/>
        <c:lblAlgn val="ctr"/>
        <c:lblOffset val="100"/>
        <c:noMultiLvlLbl val="0"/>
      </c:catAx>
      <c:valAx>
        <c:axId val="4693524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469353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mslag / Kansi">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2200100" y="914885"/>
            <a:ext cx="7911566" cy="1486918"/>
          </a:xfrm>
        </p:spPr>
        <p:txBody>
          <a:bodyPr anchor="b">
            <a:normAutofit/>
          </a:bodyPr>
          <a:lstStyle>
            <a:lvl1pPr>
              <a:defRPr sz="4600" b="1">
                <a:solidFill>
                  <a:schemeClr val="bg1"/>
                </a:solidFill>
              </a:defRPr>
            </a:lvl1pPr>
          </a:lstStyle>
          <a:p>
            <a:r>
              <a:rPr lang="sv-SE"/>
              <a:t>Klicka för att sätta </a:t>
            </a:r>
            <a:br>
              <a:rPr lang="sv-SE"/>
            </a:br>
            <a:r>
              <a:rPr lang="sv-SE"/>
              <a:t>rubriken</a:t>
            </a:r>
            <a:endParaRPr lang="fi-FI"/>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2176950" y="4108279"/>
            <a:ext cx="7934716" cy="347919"/>
          </a:xfrm>
        </p:spPr>
        <p:txBody>
          <a:bodyPr>
            <a:normAutofit/>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a:effectLst/>
                <a:latin typeface="Segoe UI" panose="020B0502040204020203" pitchFamily="34" charset="0"/>
              </a:rPr>
              <a:t>Klicka för att sätta underrubriken</a:t>
            </a:r>
          </a:p>
        </p:txBody>
      </p:sp>
      <p:sp>
        <p:nvSpPr>
          <p:cNvPr id="11" name="Tekstin paikkamerkki 2">
            <a:extLst>
              <a:ext uri="{FF2B5EF4-FFF2-40B4-BE49-F238E27FC236}">
                <a16:creationId xmlns:a16="http://schemas.microsoft.com/office/drawing/2014/main" id="{708E07BC-A1CA-496B-A61F-21E71CE604A9}"/>
              </a:ext>
            </a:extLst>
          </p:cNvPr>
          <p:cNvSpPr>
            <a:spLocks noGrp="1"/>
          </p:cNvSpPr>
          <p:nvPr>
            <p:ph type="body" idx="10" hasCustomPrompt="1"/>
          </p:nvPr>
        </p:nvSpPr>
        <p:spPr>
          <a:xfrm>
            <a:off x="2200100" y="2424953"/>
            <a:ext cx="7911566" cy="1334867"/>
          </a:xfrm>
        </p:spPr>
        <p:txBody>
          <a:bodyPr>
            <a:noAutofit/>
          </a:bodyPr>
          <a:lstStyle>
            <a:lvl1pPr marL="0" indent="0">
              <a:buNone/>
              <a:defRPr sz="4600" b="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Lisää otsikko napsauttamalla</a:t>
            </a:r>
          </a:p>
        </p:txBody>
      </p:sp>
      <p:sp>
        <p:nvSpPr>
          <p:cNvPr id="13" name="Tekstin paikkamerkki 2">
            <a:extLst>
              <a:ext uri="{FF2B5EF4-FFF2-40B4-BE49-F238E27FC236}">
                <a16:creationId xmlns:a16="http://schemas.microsoft.com/office/drawing/2014/main" id="{AC70D423-A53E-412A-A2A0-552FE725DCAE}"/>
              </a:ext>
            </a:extLst>
          </p:cNvPr>
          <p:cNvSpPr>
            <a:spLocks noGrp="1"/>
          </p:cNvSpPr>
          <p:nvPr>
            <p:ph type="body" idx="11" hasCustomPrompt="1"/>
          </p:nvPr>
        </p:nvSpPr>
        <p:spPr>
          <a:xfrm>
            <a:off x="2176950" y="4469073"/>
            <a:ext cx="7934716" cy="358516"/>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Lisää alaotsikko napsauttamalla</a:t>
            </a:r>
          </a:p>
        </p:txBody>
      </p:sp>
      <p:pic>
        <p:nvPicPr>
          <p:cNvPr id="5" name="Kuva 4">
            <a:extLst>
              <a:ext uri="{FF2B5EF4-FFF2-40B4-BE49-F238E27FC236}">
                <a16:creationId xmlns:a16="http://schemas.microsoft.com/office/drawing/2014/main" id="{977A0A71-A835-403F-AD0D-5E408F30A0E3}"/>
              </a:ext>
              <a:ext uri="{C183D7F6-B498-43B3-948B-1728B52AA6E4}">
                <adec:decorative xmlns="" xmlns:adec="http://schemas.microsoft.com/office/drawing/2017/decorative" val="1"/>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7886218" y="5824812"/>
            <a:ext cx="3688466" cy="608776"/>
          </a:xfrm>
          <a:prstGeom prst="rect">
            <a:avLst/>
          </a:prstGeom>
        </p:spPr>
      </p:pic>
      <p:sp>
        <p:nvSpPr>
          <p:cNvPr id="14" name="Tekstin paikkamerkki 2">
            <a:extLst>
              <a:ext uri="{FF2B5EF4-FFF2-40B4-BE49-F238E27FC236}">
                <a16:creationId xmlns:a16="http://schemas.microsoft.com/office/drawing/2014/main" id="{228ECC36-F686-4B0E-B126-D1ED6CF08A34}"/>
              </a:ext>
            </a:extLst>
          </p:cNvPr>
          <p:cNvSpPr>
            <a:spLocks noGrp="1"/>
          </p:cNvSpPr>
          <p:nvPr>
            <p:ph type="body" idx="13" hasCustomPrompt="1"/>
          </p:nvPr>
        </p:nvSpPr>
        <p:spPr>
          <a:xfrm>
            <a:off x="2184667" y="5924891"/>
            <a:ext cx="4443769" cy="233637"/>
          </a:xfrm>
        </p:spPr>
        <p:txBody>
          <a:bodyPr>
            <a:noAutofit/>
          </a:bodyPr>
          <a:lstStyle>
            <a:lvl1pPr marL="0" indent="0">
              <a:lnSpc>
                <a:spcPts val="1200"/>
              </a:lnSpc>
              <a:spcBef>
                <a:spcPts val="600"/>
              </a:spcBef>
              <a:buNone/>
              <a:defRPr sz="1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fi-FI" b="0" i="0" err="1">
                <a:effectLst/>
                <a:latin typeface="Segoe UI" panose="020B0502040204020203" pitchFamily="34" charset="0"/>
              </a:rPr>
              <a:t>Författarinformation</a:t>
            </a:r>
            <a:r>
              <a:rPr lang="fi-FI" b="0" i="0">
                <a:effectLst/>
                <a:latin typeface="Segoe UI" panose="020B0502040204020203" pitchFamily="34" charset="0"/>
              </a:rPr>
              <a:t> </a:t>
            </a:r>
            <a:r>
              <a:rPr lang="fi-FI" b="0" i="0" err="1">
                <a:effectLst/>
                <a:latin typeface="Segoe UI" panose="020B0502040204020203" pitchFamily="34" charset="0"/>
              </a:rPr>
              <a:t>Förnamn</a:t>
            </a:r>
            <a:r>
              <a:rPr lang="fi-FI" b="0" i="0">
                <a:effectLst/>
                <a:latin typeface="Segoe UI" panose="020B0502040204020203" pitchFamily="34" charset="0"/>
              </a:rPr>
              <a:t> </a:t>
            </a:r>
            <a:r>
              <a:rPr lang="fi-FI" b="0" i="0" err="1">
                <a:effectLst/>
                <a:latin typeface="Segoe UI" panose="020B0502040204020203" pitchFamily="34" charset="0"/>
              </a:rPr>
              <a:t>Efternamn</a:t>
            </a:r>
            <a:r>
              <a:rPr lang="fi-FI" b="0" i="0">
                <a:effectLst/>
                <a:latin typeface="Segoe UI" panose="020B0502040204020203" pitchFamily="34" charset="0"/>
              </a:rPr>
              <a:t> | Datum</a:t>
            </a:r>
          </a:p>
        </p:txBody>
      </p:sp>
      <p:sp>
        <p:nvSpPr>
          <p:cNvPr id="15" name="Tekstin paikkamerkki 2">
            <a:extLst>
              <a:ext uri="{FF2B5EF4-FFF2-40B4-BE49-F238E27FC236}">
                <a16:creationId xmlns:a16="http://schemas.microsoft.com/office/drawing/2014/main" id="{78223105-2747-431E-92BF-E23275C725C8}"/>
              </a:ext>
            </a:extLst>
          </p:cNvPr>
          <p:cNvSpPr>
            <a:spLocks noGrp="1"/>
          </p:cNvSpPr>
          <p:nvPr>
            <p:ph type="body" idx="14" hasCustomPrompt="1"/>
          </p:nvPr>
        </p:nvSpPr>
        <p:spPr>
          <a:xfrm>
            <a:off x="2184666" y="6176284"/>
            <a:ext cx="4443769" cy="233637"/>
          </a:xfrm>
        </p:spPr>
        <p:txBody>
          <a:bodyPr>
            <a:noAutofit/>
          </a:bodyPr>
          <a:lstStyle>
            <a:lvl1pPr marL="0" indent="0">
              <a:lnSpc>
                <a:spcPts val="1200"/>
              </a:lnSpc>
              <a:spcBef>
                <a:spcPts val="600"/>
              </a:spcBef>
              <a:buNone/>
              <a:defRPr sz="12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Tekijätiedot Etunimi Sukunimi | päivämäärä</a:t>
            </a:r>
          </a:p>
        </p:txBody>
      </p:sp>
    </p:spTree>
    <p:extLst>
      <p:ext uri="{BB962C8B-B14F-4D97-AF65-F5344CB8AC3E}">
        <p14:creationId xmlns:p14="http://schemas.microsoft.com/office/powerpoint/2010/main" val="401918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vslutning / Lopetus">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7CFEF7D0-89E7-4DFE-9FC4-7B4ABF4A5357}"/>
              </a:ext>
              <a:ext uri="{C183D7F6-B498-43B3-948B-1728B52AA6E4}">
                <adec:decorative xmlns=""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ekstin paikkamerkki 2">
            <a:extLst>
              <a:ext uri="{FF2B5EF4-FFF2-40B4-BE49-F238E27FC236}">
                <a16:creationId xmlns:a16="http://schemas.microsoft.com/office/drawing/2014/main" id="{18EE2646-56AA-4BB0-8E80-712AD9226B4D}"/>
              </a:ext>
            </a:extLst>
          </p:cNvPr>
          <p:cNvSpPr>
            <a:spLocks noGrp="1"/>
          </p:cNvSpPr>
          <p:nvPr>
            <p:ph type="body" idx="1" hasCustomPrompt="1"/>
          </p:nvPr>
        </p:nvSpPr>
        <p:spPr>
          <a:xfrm>
            <a:off x="2771598" y="3732247"/>
            <a:ext cx="7710725" cy="351638"/>
          </a:xfrm>
        </p:spPr>
        <p:txBody>
          <a:bodyPr>
            <a:normAutofit/>
          </a:bodyPr>
          <a:lstStyle>
            <a:lvl1pPr marL="0" indent="0" algn="ctr">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err="1"/>
              <a:t>Förnamn</a:t>
            </a:r>
            <a:r>
              <a:rPr lang="fi-FI"/>
              <a:t> </a:t>
            </a:r>
            <a:r>
              <a:rPr lang="fi-FI" err="1"/>
              <a:t>Efternamn</a:t>
            </a:r>
            <a:r>
              <a:rPr lang="fi-FI"/>
              <a:t> | </a:t>
            </a:r>
            <a:r>
              <a:rPr lang="fi-FI" err="1"/>
              <a:t>Kontaktinformation</a:t>
            </a:r>
            <a:r>
              <a:rPr lang="fi-FI"/>
              <a:t> | osterbottensvalfard.fi</a:t>
            </a:r>
          </a:p>
        </p:txBody>
      </p:sp>
      <p:sp>
        <p:nvSpPr>
          <p:cNvPr id="9" name="Tekstin paikkamerkki 2">
            <a:extLst>
              <a:ext uri="{FF2B5EF4-FFF2-40B4-BE49-F238E27FC236}">
                <a16:creationId xmlns:a16="http://schemas.microsoft.com/office/drawing/2014/main" id="{0DE65701-5ECA-42E6-93A8-3C3804750825}"/>
              </a:ext>
            </a:extLst>
          </p:cNvPr>
          <p:cNvSpPr>
            <a:spLocks noGrp="1"/>
          </p:cNvSpPr>
          <p:nvPr>
            <p:ph type="body" idx="11" hasCustomPrompt="1"/>
          </p:nvPr>
        </p:nvSpPr>
        <p:spPr>
          <a:xfrm>
            <a:off x="2771598" y="4093040"/>
            <a:ext cx="7710725" cy="351639"/>
          </a:xfrm>
        </p:spPr>
        <p:txBody>
          <a:bodyPr>
            <a:normAutofit/>
          </a:bodyPr>
          <a:lstStyle>
            <a:lvl1pPr marL="0" indent="0" algn="ctr">
              <a:buNone/>
              <a:defRPr sz="18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Etunimi Sukunimi | Yhteystiedot | pohjanmaanhyvinvointi.fi</a:t>
            </a:r>
          </a:p>
        </p:txBody>
      </p:sp>
    </p:spTree>
    <p:extLst>
      <p:ext uri="{BB962C8B-B14F-4D97-AF65-F5344CB8AC3E}">
        <p14:creationId xmlns:p14="http://schemas.microsoft.com/office/powerpoint/2010/main" val="3353913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mslag + bild / Kansi + kuva">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1745850" y="558169"/>
            <a:ext cx="4911522" cy="1486918"/>
          </a:xfrm>
        </p:spPr>
        <p:txBody>
          <a:bodyPr anchor="b">
            <a:normAutofit/>
          </a:bodyPr>
          <a:lstStyle>
            <a:lvl1pPr>
              <a:defRPr sz="3600" b="1">
                <a:solidFill>
                  <a:schemeClr val="bg1"/>
                </a:solidFill>
              </a:defRPr>
            </a:lvl1pPr>
          </a:lstStyle>
          <a:p>
            <a:r>
              <a:rPr lang="sv-SE"/>
              <a:t>Klicka för att sätta rubriken</a:t>
            </a:r>
            <a:endParaRPr lang="fi-FI"/>
          </a:p>
        </p:txBody>
      </p:sp>
      <p:sp>
        <p:nvSpPr>
          <p:cNvPr id="11" name="Tekstin paikkamerkki 2">
            <a:extLst>
              <a:ext uri="{FF2B5EF4-FFF2-40B4-BE49-F238E27FC236}">
                <a16:creationId xmlns:a16="http://schemas.microsoft.com/office/drawing/2014/main" id="{708E07BC-A1CA-496B-A61F-21E71CE604A9}"/>
              </a:ext>
            </a:extLst>
          </p:cNvPr>
          <p:cNvSpPr>
            <a:spLocks noGrp="1"/>
          </p:cNvSpPr>
          <p:nvPr>
            <p:ph type="body" idx="10" hasCustomPrompt="1"/>
          </p:nvPr>
        </p:nvSpPr>
        <p:spPr>
          <a:xfrm>
            <a:off x="1745850" y="2068237"/>
            <a:ext cx="4911522" cy="1318543"/>
          </a:xfrm>
        </p:spPr>
        <p:txBody>
          <a:bodyPr>
            <a:noAutofit/>
          </a:bodyPr>
          <a:lstStyle>
            <a:lvl1pPr marL="0" indent="0">
              <a:buNone/>
              <a:defRPr sz="3600" b="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Lisää otsikko napsauttamalla</a:t>
            </a:r>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1745850" y="3754925"/>
            <a:ext cx="4911522" cy="400658"/>
          </a:xfrm>
        </p:spPr>
        <p:txBody>
          <a:bodyPr>
            <a:normAutofit/>
          </a:bodyPr>
          <a:lstStyle>
            <a:lvl1pPr marL="0" indent="0">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a:effectLst/>
                <a:latin typeface="Segoe UI" panose="020B0502040204020203" pitchFamily="34" charset="0"/>
              </a:rPr>
              <a:t>Klicka för att sätta underrubriken</a:t>
            </a:r>
          </a:p>
        </p:txBody>
      </p:sp>
      <p:sp>
        <p:nvSpPr>
          <p:cNvPr id="13" name="Tekstin paikkamerkki 2">
            <a:extLst>
              <a:ext uri="{FF2B5EF4-FFF2-40B4-BE49-F238E27FC236}">
                <a16:creationId xmlns:a16="http://schemas.microsoft.com/office/drawing/2014/main" id="{AC70D423-A53E-412A-A2A0-552FE725DCAE}"/>
              </a:ext>
            </a:extLst>
          </p:cNvPr>
          <p:cNvSpPr>
            <a:spLocks noGrp="1"/>
          </p:cNvSpPr>
          <p:nvPr>
            <p:ph type="body" idx="11" hasCustomPrompt="1"/>
          </p:nvPr>
        </p:nvSpPr>
        <p:spPr>
          <a:xfrm>
            <a:off x="1745850" y="4173594"/>
            <a:ext cx="4911522" cy="400658"/>
          </a:xfrm>
        </p:spPr>
        <p:txBody>
          <a:bodyPr>
            <a:normAutofit/>
          </a:bodyPr>
          <a:lstStyle>
            <a:lvl1pPr marL="0" indent="0">
              <a:buNone/>
              <a:defRPr sz="18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Lisää alaotsikko napsauttamalla</a:t>
            </a:r>
          </a:p>
        </p:txBody>
      </p:sp>
      <p:sp>
        <p:nvSpPr>
          <p:cNvPr id="14" name="Tekstin paikkamerkki 2">
            <a:extLst>
              <a:ext uri="{FF2B5EF4-FFF2-40B4-BE49-F238E27FC236}">
                <a16:creationId xmlns:a16="http://schemas.microsoft.com/office/drawing/2014/main" id="{228ECC36-F686-4B0E-B126-D1ED6CF08A34}"/>
              </a:ext>
            </a:extLst>
          </p:cNvPr>
          <p:cNvSpPr>
            <a:spLocks noGrp="1"/>
          </p:cNvSpPr>
          <p:nvPr>
            <p:ph type="body" idx="13" hasCustomPrompt="1"/>
          </p:nvPr>
        </p:nvSpPr>
        <p:spPr>
          <a:xfrm>
            <a:off x="1745850" y="4722474"/>
            <a:ext cx="4911521" cy="279730"/>
          </a:xfrm>
        </p:spPr>
        <p:txBody>
          <a:bodyPr>
            <a:noAutofit/>
          </a:bodyPr>
          <a:lstStyle>
            <a:lvl1pPr marL="0" indent="0">
              <a:lnSpc>
                <a:spcPts val="1200"/>
              </a:lnSpc>
              <a:spcBef>
                <a:spcPts val="600"/>
              </a:spcBef>
              <a:buNone/>
              <a:defRPr sz="1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fi-FI" b="0" i="0" err="1">
                <a:effectLst/>
                <a:latin typeface="Segoe UI" panose="020B0502040204020203" pitchFamily="34" charset="0"/>
              </a:rPr>
              <a:t>Författarinformation</a:t>
            </a:r>
            <a:r>
              <a:rPr lang="fi-FI" b="0" i="0">
                <a:effectLst/>
                <a:latin typeface="Segoe UI" panose="020B0502040204020203" pitchFamily="34" charset="0"/>
              </a:rPr>
              <a:t> </a:t>
            </a:r>
            <a:r>
              <a:rPr lang="fi-FI" b="0" i="0" err="1">
                <a:effectLst/>
                <a:latin typeface="Segoe UI" panose="020B0502040204020203" pitchFamily="34" charset="0"/>
              </a:rPr>
              <a:t>Förnamn</a:t>
            </a:r>
            <a:r>
              <a:rPr lang="fi-FI" b="0" i="0">
                <a:effectLst/>
                <a:latin typeface="Segoe UI" panose="020B0502040204020203" pitchFamily="34" charset="0"/>
              </a:rPr>
              <a:t> </a:t>
            </a:r>
            <a:r>
              <a:rPr lang="fi-FI" b="0" i="0" err="1">
                <a:effectLst/>
                <a:latin typeface="Segoe UI" panose="020B0502040204020203" pitchFamily="34" charset="0"/>
              </a:rPr>
              <a:t>Efternamn</a:t>
            </a:r>
            <a:r>
              <a:rPr lang="fi-FI" b="0" i="0">
                <a:effectLst/>
                <a:latin typeface="Segoe UI" panose="020B0502040204020203" pitchFamily="34" charset="0"/>
              </a:rPr>
              <a:t> | Datum</a:t>
            </a:r>
          </a:p>
        </p:txBody>
      </p:sp>
      <p:sp>
        <p:nvSpPr>
          <p:cNvPr id="15" name="Tekstin paikkamerkki 2">
            <a:extLst>
              <a:ext uri="{FF2B5EF4-FFF2-40B4-BE49-F238E27FC236}">
                <a16:creationId xmlns:a16="http://schemas.microsoft.com/office/drawing/2014/main" id="{78223105-2747-431E-92BF-E23275C725C8}"/>
              </a:ext>
            </a:extLst>
          </p:cNvPr>
          <p:cNvSpPr>
            <a:spLocks noGrp="1"/>
          </p:cNvSpPr>
          <p:nvPr>
            <p:ph type="body" idx="14" hasCustomPrompt="1"/>
          </p:nvPr>
        </p:nvSpPr>
        <p:spPr>
          <a:xfrm>
            <a:off x="1745849" y="5025558"/>
            <a:ext cx="4911521" cy="279730"/>
          </a:xfrm>
        </p:spPr>
        <p:txBody>
          <a:bodyPr>
            <a:noAutofit/>
          </a:bodyPr>
          <a:lstStyle>
            <a:lvl1pPr marL="0" indent="0">
              <a:lnSpc>
                <a:spcPts val="1200"/>
              </a:lnSpc>
              <a:spcBef>
                <a:spcPts val="600"/>
              </a:spcBef>
              <a:buNone/>
              <a:defRPr sz="12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Tekijätiedot Etunimi Sukunimi | päivämäärä</a:t>
            </a:r>
          </a:p>
        </p:txBody>
      </p:sp>
      <p:pic>
        <p:nvPicPr>
          <p:cNvPr id="5" name="Kuva 4">
            <a:extLst>
              <a:ext uri="{FF2B5EF4-FFF2-40B4-BE49-F238E27FC236}">
                <a16:creationId xmlns:a16="http://schemas.microsoft.com/office/drawing/2014/main" id="{977A0A71-A835-403F-AD0D-5E408F30A0E3}"/>
              </a:ext>
              <a:ext uri="{C183D7F6-B498-43B3-948B-1728B52AA6E4}">
                <adec:decorative xmlns="" xmlns:adec="http://schemas.microsoft.com/office/drawing/2017/decorative" val="1"/>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745849" y="5824812"/>
            <a:ext cx="3688466" cy="608776"/>
          </a:xfrm>
          <a:prstGeom prst="rect">
            <a:avLst/>
          </a:prstGeom>
        </p:spPr>
      </p:pic>
      <p:sp>
        <p:nvSpPr>
          <p:cNvPr id="10" name="Sisällön paikkamerkki 2">
            <a:extLst>
              <a:ext uri="{FF2B5EF4-FFF2-40B4-BE49-F238E27FC236}">
                <a16:creationId xmlns:a16="http://schemas.microsoft.com/office/drawing/2014/main" id="{B1E416C0-4E6D-428D-8B11-8AA4319A4838}"/>
              </a:ext>
            </a:extLst>
          </p:cNvPr>
          <p:cNvSpPr>
            <a:spLocks noGrp="1"/>
          </p:cNvSpPr>
          <p:nvPr>
            <p:ph sz="half" idx="15" hasCustomPrompt="1"/>
          </p:nvPr>
        </p:nvSpPr>
        <p:spPr>
          <a:xfrm>
            <a:off x="7209212" y="1"/>
            <a:ext cx="4980065" cy="6858000"/>
          </a:xfrm>
        </p:spPr>
        <p:txBody>
          <a:bodyPr>
            <a:normAutofit/>
          </a:bodyPr>
          <a:lstStyle>
            <a:lvl1pPr marL="0" indent="0">
              <a:buFont typeface="Arial" panose="020B0604020202020204" pitchFamily="34" charset="0"/>
              <a:buNone/>
              <a:defRPr sz="1400">
                <a:solidFill>
                  <a:schemeClr val="bg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i-FI" b="0" i="0" err="1">
                <a:effectLst/>
                <a:latin typeface="Segoe UI" panose="020B0502040204020203" pitchFamily="34" charset="0"/>
              </a:rPr>
              <a:t>Infoga</a:t>
            </a:r>
            <a:r>
              <a:rPr lang="fi-FI" b="0" i="0">
                <a:effectLst/>
                <a:latin typeface="Segoe UI" panose="020B0502040204020203" pitchFamily="34" charset="0"/>
              </a:rPr>
              <a:t> bild </a:t>
            </a:r>
            <a:r>
              <a:rPr lang="sv-SE" b="0" i="0">
                <a:effectLst/>
                <a:latin typeface="Segoe UI" panose="020B0502040204020203" pitchFamily="34" charset="0"/>
              </a:rPr>
              <a:t>/ </a:t>
            </a:r>
            <a:r>
              <a:rPr lang="fi-FI"/>
              <a:t>Lisää kuva</a:t>
            </a:r>
          </a:p>
        </p:txBody>
      </p:sp>
    </p:spTree>
    <p:extLst>
      <p:ext uri="{BB962C8B-B14F-4D97-AF65-F5344CB8AC3E}">
        <p14:creationId xmlns:p14="http://schemas.microsoft.com/office/powerpoint/2010/main" val="3184516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ehåll /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1CCC9F-863F-4912-9980-8F52D255222E}"/>
              </a:ext>
            </a:extLst>
          </p:cNvPr>
          <p:cNvSpPr>
            <a:spLocks noGrp="1"/>
          </p:cNvSpPr>
          <p:nvPr>
            <p:ph type="title" hasCustomPrompt="1"/>
          </p:nvPr>
        </p:nvSpPr>
        <p:spPr>
          <a:xfrm>
            <a:off x="1853391" y="762946"/>
            <a:ext cx="4491680" cy="1563565"/>
          </a:xfrm>
        </p:spPr>
        <p:txBody>
          <a:bodyPr>
            <a:normAutofit/>
          </a:bodyPr>
          <a:lstStyle>
            <a:lvl1pPr>
              <a:defRPr sz="3200" b="1"/>
            </a:lvl1pPr>
          </a:lstStyle>
          <a:p>
            <a:r>
              <a:rPr lang="sv-SE"/>
              <a:t>Klicka för att sätta </a:t>
            </a:r>
            <a:br>
              <a:rPr lang="sv-SE"/>
            </a:br>
            <a:r>
              <a:rPr lang="sv-SE"/>
              <a:t>rubriken</a:t>
            </a:r>
            <a:endParaRPr lang="fi-FI"/>
          </a:p>
        </p:txBody>
      </p:sp>
      <p:sp>
        <p:nvSpPr>
          <p:cNvPr id="3" name="Sisällön paikkamerkki 2">
            <a:extLst>
              <a:ext uri="{FF2B5EF4-FFF2-40B4-BE49-F238E27FC236}">
                <a16:creationId xmlns:a16="http://schemas.microsoft.com/office/drawing/2014/main" id="{76D1FF4A-38CC-40DC-83BE-DDE4BF5548B2}"/>
              </a:ext>
            </a:extLst>
          </p:cNvPr>
          <p:cNvSpPr>
            <a:spLocks noGrp="1"/>
          </p:cNvSpPr>
          <p:nvPr>
            <p:ph sz="half" idx="1" hasCustomPrompt="1"/>
          </p:nvPr>
        </p:nvSpPr>
        <p:spPr>
          <a:xfrm>
            <a:off x="1853390" y="2326511"/>
            <a:ext cx="4491680" cy="3850452"/>
          </a:xfrm>
        </p:spPr>
        <p:txBody>
          <a:bodyPr>
            <a:normAutofit/>
          </a:bodyPr>
          <a:lstStyle>
            <a:lvl1pPr marL="457200" indent="-457200">
              <a:buFont typeface="Arial" panose="020B0604020202020204" pitchFamily="34" charset="0"/>
              <a:buChar char="•"/>
              <a:defRPr sz="2400"/>
            </a:lvl1pPr>
          </a:lstStyle>
          <a:p>
            <a:pPr algn="l"/>
            <a:r>
              <a:rPr lang="sv-SE" b="0" i="0">
                <a:effectLst/>
                <a:latin typeface="Segoe UI" panose="020B0502040204020203" pitchFamily="34" charset="0"/>
              </a:rPr>
              <a:t>Klicka för att sätta texten</a:t>
            </a:r>
          </a:p>
        </p:txBody>
      </p:sp>
      <p:sp>
        <p:nvSpPr>
          <p:cNvPr id="9" name="Sisällön paikkamerkki 2">
            <a:extLst>
              <a:ext uri="{FF2B5EF4-FFF2-40B4-BE49-F238E27FC236}">
                <a16:creationId xmlns:a16="http://schemas.microsoft.com/office/drawing/2014/main" id="{1DA025EC-89A3-44CB-B84C-6A8DB57CA696}"/>
              </a:ext>
            </a:extLst>
          </p:cNvPr>
          <p:cNvSpPr>
            <a:spLocks noGrp="1"/>
          </p:cNvSpPr>
          <p:nvPr>
            <p:ph sz="half" idx="10" hasCustomPrompt="1"/>
          </p:nvPr>
        </p:nvSpPr>
        <p:spPr>
          <a:xfrm>
            <a:off x="6772099" y="2326511"/>
            <a:ext cx="4385897" cy="3850452"/>
          </a:xfrm>
        </p:spPr>
        <p:txBody>
          <a:bodyPr>
            <a:normAutofit/>
          </a:bodyPr>
          <a:lstStyle>
            <a:lvl1pPr marL="457200" indent="-457200">
              <a:buFont typeface="Arial" panose="020B0604020202020204" pitchFamily="34" charset="0"/>
              <a:buChar char="•"/>
              <a:defRPr sz="2400">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vl6pPr>
              <a:defRPr>
                <a:solidFill>
                  <a:schemeClr val="accent6"/>
                </a:solidFill>
              </a:defRPr>
            </a:lvl6pPr>
          </a:lstStyle>
          <a:p>
            <a:pPr lvl="0"/>
            <a:r>
              <a:rPr lang="fi-FI"/>
              <a:t>Lisää teksti napsauttamalla</a:t>
            </a:r>
          </a:p>
          <a:p>
            <a:pPr lvl="1"/>
            <a:r>
              <a:rPr lang="fi-FI"/>
              <a:t>Lisää teksti napsauttamalla</a:t>
            </a:r>
          </a:p>
          <a:p>
            <a:pPr lvl="2"/>
            <a:r>
              <a:rPr lang="fi-FI"/>
              <a:t>Lisää teksti napsauttamalla</a:t>
            </a:r>
          </a:p>
          <a:p>
            <a:pPr lvl="3"/>
            <a:r>
              <a:rPr lang="fi-FI"/>
              <a:t>Lisää teksti napsauttamalla</a:t>
            </a:r>
          </a:p>
          <a:p>
            <a:pPr lvl="4"/>
            <a:r>
              <a:rPr lang="fi-FI"/>
              <a:t>Lisää teksti napsauttamalla</a:t>
            </a:r>
          </a:p>
          <a:p>
            <a:pPr lvl="5"/>
            <a:r>
              <a:rPr lang="fi-FI"/>
              <a:t>Lisää teksti napsauttamalla</a:t>
            </a:r>
          </a:p>
        </p:txBody>
      </p:sp>
      <p:sp>
        <p:nvSpPr>
          <p:cNvPr id="10" name="Tekstin paikkamerkki 2">
            <a:extLst>
              <a:ext uri="{FF2B5EF4-FFF2-40B4-BE49-F238E27FC236}">
                <a16:creationId xmlns:a16="http://schemas.microsoft.com/office/drawing/2014/main" id="{9F93FDB1-A50B-4EA5-BA80-557DB725D077}"/>
              </a:ext>
            </a:extLst>
          </p:cNvPr>
          <p:cNvSpPr>
            <a:spLocks noGrp="1"/>
          </p:cNvSpPr>
          <p:nvPr>
            <p:ph type="body" idx="11" hasCustomPrompt="1"/>
          </p:nvPr>
        </p:nvSpPr>
        <p:spPr>
          <a:xfrm>
            <a:off x="6772101" y="762946"/>
            <a:ext cx="4385896" cy="1563564"/>
          </a:xfrm>
        </p:spPr>
        <p:txBody>
          <a:bodyPr anchor="ctr">
            <a:normAutofit/>
          </a:bodyPr>
          <a:lstStyle>
            <a:lvl1pPr marL="0" indent="0">
              <a:buNone/>
              <a:defRPr sz="3200" b="1">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Lisää otsikko napsauttamalla</a:t>
            </a:r>
          </a:p>
        </p:txBody>
      </p:sp>
    </p:spTree>
    <p:extLst>
      <p:ext uri="{BB962C8B-B14F-4D97-AF65-F5344CB8AC3E}">
        <p14:creationId xmlns:p14="http://schemas.microsoft.com/office/powerpoint/2010/main" val="1343710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 + bi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1CCC9F-863F-4912-9980-8F52D255222E}"/>
              </a:ext>
            </a:extLst>
          </p:cNvPr>
          <p:cNvSpPr>
            <a:spLocks noGrp="1"/>
          </p:cNvSpPr>
          <p:nvPr>
            <p:ph type="title" hasCustomPrompt="1"/>
          </p:nvPr>
        </p:nvSpPr>
        <p:spPr>
          <a:xfrm>
            <a:off x="1853391" y="762946"/>
            <a:ext cx="4491680" cy="1563565"/>
          </a:xfrm>
        </p:spPr>
        <p:txBody>
          <a:bodyPr>
            <a:normAutofit/>
          </a:bodyPr>
          <a:lstStyle>
            <a:lvl1pPr>
              <a:defRPr sz="3200" b="1"/>
            </a:lvl1pPr>
          </a:lstStyle>
          <a:p>
            <a:r>
              <a:rPr lang="sv-SE"/>
              <a:t>Klicka för att sätta </a:t>
            </a:r>
            <a:br>
              <a:rPr lang="sv-SE"/>
            </a:br>
            <a:r>
              <a:rPr lang="sv-SE"/>
              <a:t>rubriken</a:t>
            </a:r>
            <a:endParaRPr lang="fi-FI"/>
          </a:p>
        </p:txBody>
      </p:sp>
      <p:sp>
        <p:nvSpPr>
          <p:cNvPr id="3" name="Sisällön paikkamerkki 2">
            <a:extLst>
              <a:ext uri="{FF2B5EF4-FFF2-40B4-BE49-F238E27FC236}">
                <a16:creationId xmlns:a16="http://schemas.microsoft.com/office/drawing/2014/main" id="{76D1FF4A-38CC-40DC-83BE-DDE4BF5548B2}"/>
              </a:ext>
            </a:extLst>
          </p:cNvPr>
          <p:cNvSpPr>
            <a:spLocks noGrp="1"/>
          </p:cNvSpPr>
          <p:nvPr>
            <p:ph sz="half" idx="1" hasCustomPrompt="1"/>
          </p:nvPr>
        </p:nvSpPr>
        <p:spPr>
          <a:xfrm>
            <a:off x="1853390" y="2326511"/>
            <a:ext cx="4491680" cy="3850452"/>
          </a:xfrm>
        </p:spPr>
        <p:txBody>
          <a:bodyPr>
            <a:normAutofit/>
          </a:bodyPr>
          <a:lstStyle>
            <a:lvl1pPr marL="457200" indent="-457200">
              <a:buFont typeface="Arial" panose="020B0604020202020204" pitchFamily="34" charset="0"/>
              <a:buChar char="•"/>
              <a:defRPr sz="2400"/>
            </a:lvl1pPr>
          </a:lstStyle>
          <a:p>
            <a:pPr algn="l"/>
            <a:r>
              <a:rPr lang="sv-SE" b="0" i="0">
                <a:effectLst/>
                <a:latin typeface="Segoe UI" panose="020B0502040204020203" pitchFamily="34" charset="0"/>
              </a:rPr>
              <a:t>Klicka för att sätta texten</a:t>
            </a:r>
          </a:p>
        </p:txBody>
      </p:sp>
      <p:sp>
        <p:nvSpPr>
          <p:cNvPr id="9" name="Sisällön paikkamerkki 2">
            <a:extLst>
              <a:ext uri="{FF2B5EF4-FFF2-40B4-BE49-F238E27FC236}">
                <a16:creationId xmlns:a16="http://schemas.microsoft.com/office/drawing/2014/main" id="{1DA025EC-89A3-44CB-B84C-6A8DB57CA696}"/>
              </a:ext>
            </a:extLst>
          </p:cNvPr>
          <p:cNvSpPr>
            <a:spLocks noGrp="1"/>
          </p:cNvSpPr>
          <p:nvPr>
            <p:ph sz="half" idx="10" hasCustomPrompt="1"/>
          </p:nvPr>
        </p:nvSpPr>
        <p:spPr>
          <a:xfrm>
            <a:off x="6772099" y="762946"/>
            <a:ext cx="4385897" cy="5414017"/>
          </a:xfrm>
        </p:spPr>
        <p:txBody>
          <a:bodyPr>
            <a:normAutofit/>
          </a:bodyPr>
          <a:lstStyle>
            <a:lvl1pPr marL="0" indent="0">
              <a:buFont typeface="Arial" panose="020B0604020202020204" pitchFamily="34" charset="0"/>
              <a:buNone/>
              <a:defRPr sz="1400">
                <a:solidFill>
                  <a:schemeClr val="tx1"/>
                </a:solidFill>
              </a:defRPr>
            </a:lvl1pPr>
          </a:lstStyle>
          <a:p>
            <a:pPr algn="l"/>
            <a:r>
              <a:rPr lang="fi-FI" b="0" i="0" err="1">
                <a:effectLst/>
                <a:latin typeface="Segoe UI" panose="020B0502040204020203" pitchFamily="34" charset="0"/>
              </a:rPr>
              <a:t>Infoga</a:t>
            </a:r>
            <a:r>
              <a:rPr lang="fi-FI" b="0" i="0">
                <a:effectLst/>
                <a:latin typeface="Segoe UI" panose="020B0502040204020203" pitchFamily="34" charset="0"/>
              </a:rPr>
              <a:t> bild</a:t>
            </a:r>
          </a:p>
        </p:txBody>
      </p:sp>
    </p:spTree>
    <p:extLst>
      <p:ext uri="{BB962C8B-B14F-4D97-AF65-F5344CB8AC3E}">
        <p14:creationId xmlns:p14="http://schemas.microsoft.com/office/powerpoint/2010/main" val="41664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sältö +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1CCC9F-863F-4912-9980-8F52D255222E}"/>
              </a:ext>
            </a:extLst>
          </p:cNvPr>
          <p:cNvSpPr>
            <a:spLocks noGrp="1"/>
          </p:cNvSpPr>
          <p:nvPr>
            <p:ph type="title" hasCustomPrompt="1"/>
          </p:nvPr>
        </p:nvSpPr>
        <p:spPr>
          <a:xfrm>
            <a:off x="1853391" y="762946"/>
            <a:ext cx="4491680" cy="1563565"/>
          </a:xfrm>
        </p:spPr>
        <p:txBody>
          <a:bodyPr>
            <a:normAutofit/>
          </a:bodyPr>
          <a:lstStyle>
            <a:lvl1pPr>
              <a:defRPr sz="3200" b="1">
                <a:solidFill>
                  <a:schemeClr val="accent5"/>
                </a:solidFill>
              </a:defRPr>
            </a:lvl1pPr>
          </a:lstStyle>
          <a:p>
            <a:r>
              <a:rPr lang="fi-FI"/>
              <a:t>Lisää otsikko</a:t>
            </a:r>
            <a:br>
              <a:rPr lang="fi-FI"/>
            </a:br>
            <a:r>
              <a:rPr lang="fi-FI"/>
              <a:t>napsauttamalla</a:t>
            </a:r>
          </a:p>
        </p:txBody>
      </p:sp>
      <p:sp>
        <p:nvSpPr>
          <p:cNvPr id="3" name="Sisällön paikkamerkki 2">
            <a:extLst>
              <a:ext uri="{FF2B5EF4-FFF2-40B4-BE49-F238E27FC236}">
                <a16:creationId xmlns:a16="http://schemas.microsoft.com/office/drawing/2014/main" id="{76D1FF4A-38CC-40DC-83BE-DDE4BF5548B2}"/>
              </a:ext>
            </a:extLst>
          </p:cNvPr>
          <p:cNvSpPr>
            <a:spLocks noGrp="1"/>
          </p:cNvSpPr>
          <p:nvPr>
            <p:ph sz="half" idx="1" hasCustomPrompt="1"/>
          </p:nvPr>
        </p:nvSpPr>
        <p:spPr>
          <a:xfrm>
            <a:off x="1853390" y="2326511"/>
            <a:ext cx="4491680" cy="3850452"/>
          </a:xfrm>
        </p:spPr>
        <p:txBody>
          <a:bodyPr>
            <a:normAutofit/>
          </a:bodyPr>
          <a:lstStyle>
            <a:lvl1pPr marL="457200" indent="-457200">
              <a:buFont typeface="Arial" panose="020B0604020202020204" pitchFamily="34" charset="0"/>
              <a:buChar char="•"/>
              <a:defRPr sz="2400">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vl6pPr>
              <a:defRPr>
                <a:solidFill>
                  <a:schemeClr val="accent6"/>
                </a:solidFill>
              </a:defRPr>
            </a:lvl6pPr>
          </a:lstStyle>
          <a:p>
            <a:pPr lvl="0"/>
            <a:r>
              <a:rPr lang="fi-FI"/>
              <a:t>Lisää teksti napsauttamalla</a:t>
            </a:r>
          </a:p>
          <a:p>
            <a:pPr lvl="1"/>
            <a:r>
              <a:rPr lang="fi-FI"/>
              <a:t>Lisää teksti napsauttamalla</a:t>
            </a:r>
          </a:p>
          <a:p>
            <a:pPr lvl="2"/>
            <a:r>
              <a:rPr lang="fi-FI"/>
              <a:t>Lisää teksti napsauttamalla</a:t>
            </a:r>
          </a:p>
          <a:p>
            <a:pPr lvl="3"/>
            <a:r>
              <a:rPr lang="fi-FI"/>
              <a:t>Lisää teksti napsauttamalla</a:t>
            </a:r>
          </a:p>
          <a:p>
            <a:pPr lvl="4"/>
            <a:r>
              <a:rPr lang="fi-FI"/>
              <a:t>Lisää teksti napsauttamalla</a:t>
            </a:r>
          </a:p>
          <a:p>
            <a:pPr lvl="5"/>
            <a:r>
              <a:rPr lang="fi-FI"/>
              <a:t>Lisää teksti napsauttamalla</a:t>
            </a:r>
          </a:p>
        </p:txBody>
      </p:sp>
      <p:sp>
        <p:nvSpPr>
          <p:cNvPr id="9" name="Sisällön paikkamerkki 2">
            <a:extLst>
              <a:ext uri="{FF2B5EF4-FFF2-40B4-BE49-F238E27FC236}">
                <a16:creationId xmlns:a16="http://schemas.microsoft.com/office/drawing/2014/main" id="{1DA025EC-89A3-44CB-B84C-6A8DB57CA696}"/>
              </a:ext>
            </a:extLst>
          </p:cNvPr>
          <p:cNvSpPr>
            <a:spLocks noGrp="1"/>
          </p:cNvSpPr>
          <p:nvPr>
            <p:ph sz="half" idx="10" hasCustomPrompt="1"/>
          </p:nvPr>
        </p:nvSpPr>
        <p:spPr>
          <a:xfrm>
            <a:off x="6772099" y="762946"/>
            <a:ext cx="4385897" cy="5414017"/>
          </a:xfrm>
        </p:spPr>
        <p:txBody>
          <a:bodyPr>
            <a:normAutofit/>
          </a:bodyPr>
          <a:lstStyle>
            <a:lvl1pPr marL="0" indent="0">
              <a:buFont typeface="Arial" panose="020B0604020202020204" pitchFamily="34" charset="0"/>
              <a:buNone/>
              <a:defRPr sz="1400">
                <a:solidFill>
                  <a:schemeClr val="accent6"/>
                </a:solidFill>
              </a:defRPr>
            </a:lvl1pPr>
          </a:lstStyle>
          <a:p>
            <a:pPr lvl="0"/>
            <a:r>
              <a:rPr lang="fi-FI"/>
              <a:t>Lisää kuva</a:t>
            </a:r>
          </a:p>
        </p:txBody>
      </p:sp>
    </p:spTree>
    <p:extLst>
      <p:ext uri="{BB962C8B-B14F-4D97-AF65-F5344CB8AC3E}">
        <p14:creationId xmlns:p14="http://schemas.microsoft.com/office/powerpoint/2010/main" val="733098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2651513" y="1412596"/>
            <a:ext cx="6585086" cy="1486918"/>
          </a:xfrm>
        </p:spPr>
        <p:txBody>
          <a:bodyPr anchor="b">
            <a:normAutofit/>
          </a:bodyPr>
          <a:lstStyle>
            <a:lvl1pPr>
              <a:defRPr sz="4200" b="1">
                <a:solidFill>
                  <a:schemeClr val="bg1"/>
                </a:solidFill>
              </a:defRPr>
            </a:lvl1pPr>
          </a:lstStyle>
          <a:p>
            <a:r>
              <a:rPr lang="sv-SE"/>
              <a:t>Klicka för att sätta </a:t>
            </a:r>
            <a:br>
              <a:rPr lang="sv-SE"/>
            </a:br>
            <a:r>
              <a:rPr lang="sv-SE"/>
              <a:t>rubriken</a:t>
            </a:r>
            <a:endParaRPr lang="fi-FI"/>
          </a:p>
        </p:txBody>
      </p:sp>
      <p:sp>
        <p:nvSpPr>
          <p:cNvPr id="11" name="Tekstin paikkamerkki 2">
            <a:extLst>
              <a:ext uri="{FF2B5EF4-FFF2-40B4-BE49-F238E27FC236}">
                <a16:creationId xmlns:a16="http://schemas.microsoft.com/office/drawing/2014/main" id="{708E07BC-A1CA-496B-A61F-21E71CE604A9}"/>
              </a:ext>
            </a:extLst>
          </p:cNvPr>
          <p:cNvSpPr>
            <a:spLocks noGrp="1"/>
          </p:cNvSpPr>
          <p:nvPr>
            <p:ph type="body" idx="10" hasCustomPrompt="1"/>
          </p:nvPr>
        </p:nvSpPr>
        <p:spPr>
          <a:xfrm>
            <a:off x="2651513" y="2922664"/>
            <a:ext cx="6585086" cy="1486918"/>
          </a:xfrm>
        </p:spPr>
        <p:txBody>
          <a:bodyPr>
            <a:noAutofit/>
          </a:bodyPr>
          <a:lstStyle>
            <a:lvl1pPr marL="0" indent="0">
              <a:buNone/>
              <a:defRPr sz="4200" b="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Lisää otsikko napsauttamalla</a:t>
            </a:r>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2628363" y="4687014"/>
            <a:ext cx="6585086" cy="358516"/>
          </a:xfrm>
        </p:spPr>
        <p:txBody>
          <a:bodyPr>
            <a:normAutofit/>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a:effectLst/>
                <a:latin typeface="Segoe UI" panose="020B0502040204020203" pitchFamily="34" charset="0"/>
              </a:rPr>
              <a:t>Klicka för att sätta underrubriken</a:t>
            </a:r>
          </a:p>
        </p:txBody>
      </p:sp>
      <p:sp>
        <p:nvSpPr>
          <p:cNvPr id="13" name="Tekstin paikkamerkki 2">
            <a:extLst>
              <a:ext uri="{FF2B5EF4-FFF2-40B4-BE49-F238E27FC236}">
                <a16:creationId xmlns:a16="http://schemas.microsoft.com/office/drawing/2014/main" id="{AC70D423-A53E-412A-A2A0-552FE725DCAE}"/>
              </a:ext>
            </a:extLst>
          </p:cNvPr>
          <p:cNvSpPr>
            <a:spLocks noGrp="1"/>
          </p:cNvSpPr>
          <p:nvPr>
            <p:ph type="body" idx="11" hasCustomPrompt="1"/>
          </p:nvPr>
        </p:nvSpPr>
        <p:spPr>
          <a:xfrm>
            <a:off x="2628363" y="5047808"/>
            <a:ext cx="6585086" cy="358516"/>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Lisää alaotsikko napsauttamalla</a:t>
            </a:r>
          </a:p>
        </p:txBody>
      </p:sp>
    </p:spTree>
    <p:extLst>
      <p:ext uri="{BB962C8B-B14F-4D97-AF65-F5344CB8AC3E}">
        <p14:creationId xmlns:p14="http://schemas.microsoft.com/office/powerpoint/2010/main" val="361292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ellanrubrik / Väliotsikko 1">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9" name="Kuva 18">
            <a:extLst>
              <a:ext uri="{FF2B5EF4-FFF2-40B4-BE49-F238E27FC236}">
                <a16:creationId xmlns:a16="http://schemas.microsoft.com/office/drawing/2014/main" id="{401E9D20-456C-4DF8-BE33-5763E599FAB5}"/>
              </a:ext>
              <a:ext uri="{C183D7F6-B498-43B3-948B-1728B52AA6E4}">
                <adec:decorative xmlns="" xmlns:adec="http://schemas.microsoft.com/office/drawing/2017/decorative" val="1"/>
              </a:ext>
            </a:extLst>
          </p:cNvPr>
          <p:cNvPicPr>
            <a:picLocks noChangeAspect="1"/>
          </p:cNvPicPr>
          <p:nvPr userDrawn="1"/>
        </p:nvPicPr>
        <p:blipFill rotWithShape="1">
          <a:blip r:embed="rId2">
            <a:extLst>
              <a:ext uri="{96DAC541-7B7A-43D3-8B79-37D633B846F1}">
                <asvg:svgBlip xmlns="" xmlns:asvg="http://schemas.microsoft.com/office/drawing/2016/SVG/main" r:embed="rId3"/>
              </a:ext>
            </a:extLst>
          </a:blip>
          <a:srcRect l="108" t="7257" r="2663" b="7474"/>
          <a:stretch/>
        </p:blipFill>
        <p:spPr>
          <a:xfrm>
            <a:off x="2627391" y="0"/>
            <a:ext cx="9564610" cy="6858000"/>
          </a:xfrm>
          <a:prstGeom prst="rect">
            <a:avLst/>
          </a:prstGeom>
        </p:spPr>
      </p:pic>
      <p:sp>
        <p:nvSpPr>
          <p:cNvPr id="7" name="Suorakulmio 6">
            <a:extLst>
              <a:ext uri="{FF2B5EF4-FFF2-40B4-BE49-F238E27FC236}">
                <a16:creationId xmlns:a16="http://schemas.microsoft.com/office/drawing/2014/main" id="{621CD312-6FC1-4BBF-800D-A161539795B1}"/>
              </a:ext>
              <a:ext uri="{C183D7F6-B498-43B3-948B-1728B52AA6E4}">
                <adec:decorative xmlns="" xmlns:adec="http://schemas.microsoft.com/office/drawing/2017/decorative" val="1"/>
              </a:ext>
            </a:extLst>
          </p:cNvPr>
          <p:cNvSpPr/>
          <p:nvPr userDrawn="1"/>
        </p:nvSpPr>
        <p:spPr>
          <a:xfrm>
            <a:off x="1828800" y="555585"/>
            <a:ext cx="9769034" cy="57641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2639939" y="1412596"/>
            <a:ext cx="6585086" cy="1486918"/>
          </a:xfrm>
        </p:spPr>
        <p:txBody>
          <a:bodyPr anchor="b">
            <a:normAutofit/>
          </a:bodyPr>
          <a:lstStyle>
            <a:lvl1pPr>
              <a:defRPr sz="4200" b="1">
                <a:solidFill>
                  <a:schemeClr val="tx1"/>
                </a:solidFill>
              </a:defRPr>
            </a:lvl1pPr>
          </a:lstStyle>
          <a:p>
            <a:r>
              <a:rPr lang="sv-SE"/>
              <a:t>Klicka för att sätta </a:t>
            </a:r>
            <a:br>
              <a:rPr lang="sv-SE"/>
            </a:br>
            <a:r>
              <a:rPr lang="sv-SE"/>
              <a:t>rubriken</a:t>
            </a:r>
            <a:endParaRPr lang="fi-FI"/>
          </a:p>
        </p:txBody>
      </p:sp>
      <p:sp>
        <p:nvSpPr>
          <p:cNvPr id="11" name="Tekstin paikkamerkki 2">
            <a:extLst>
              <a:ext uri="{FF2B5EF4-FFF2-40B4-BE49-F238E27FC236}">
                <a16:creationId xmlns:a16="http://schemas.microsoft.com/office/drawing/2014/main" id="{708E07BC-A1CA-496B-A61F-21E71CE604A9}"/>
              </a:ext>
            </a:extLst>
          </p:cNvPr>
          <p:cNvSpPr>
            <a:spLocks noGrp="1"/>
          </p:cNvSpPr>
          <p:nvPr>
            <p:ph type="body" idx="10" hasCustomPrompt="1"/>
          </p:nvPr>
        </p:nvSpPr>
        <p:spPr>
          <a:xfrm>
            <a:off x="2639939" y="2922664"/>
            <a:ext cx="6585086" cy="1486918"/>
          </a:xfrm>
        </p:spPr>
        <p:txBody>
          <a:bodyPr>
            <a:noAutofit/>
          </a:bodyPr>
          <a:lstStyle>
            <a:lvl1pPr marL="0" indent="0">
              <a:buNone/>
              <a:defRPr sz="4200" b="1">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Lisää otsikko napsauttamalla</a:t>
            </a:r>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2616789" y="4687014"/>
            <a:ext cx="6585086" cy="358516"/>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a:effectLst/>
                <a:latin typeface="Segoe UI" panose="020B0502040204020203" pitchFamily="34" charset="0"/>
              </a:rPr>
              <a:t>Klicka för att sätta underrubriken</a:t>
            </a:r>
          </a:p>
        </p:txBody>
      </p:sp>
      <p:sp>
        <p:nvSpPr>
          <p:cNvPr id="13" name="Tekstin paikkamerkki 2">
            <a:extLst>
              <a:ext uri="{FF2B5EF4-FFF2-40B4-BE49-F238E27FC236}">
                <a16:creationId xmlns:a16="http://schemas.microsoft.com/office/drawing/2014/main" id="{AC70D423-A53E-412A-A2A0-552FE725DCAE}"/>
              </a:ext>
            </a:extLst>
          </p:cNvPr>
          <p:cNvSpPr>
            <a:spLocks noGrp="1"/>
          </p:cNvSpPr>
          <p:nvPr>
            <p:ph type="body" idx="11" hasCustomPrompt="1"/>
          </p:nvPr>
        </p:nvSpPr>
        <p:spPr>
          <a:xfrm>
            <a:off x="2616789" y="5047808"/>
            <a:ext cx="6585086" cy="358516"/>
          </a:xfrm>
        </p:spPr>
        <p:txBody>
          <a:bodyPr>
            <a:normAutofit/>
          </a:bodyPr>
          <a:lstStyle>
            <a:lvl1pPr marL="0" indent="0">
              <a:buNone/>
              <a:defRPr sz="20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Lisää alaotsikko napsauttamalla</a:t>
            </a:r>
          </a:p>
        </p:txBody>
      </p:sp>
    </p:spTree>
    <p:extLst>
      <p:ext uri="{BB962C8B-B14F-4D97-AF65-F5344CB8AC3E}">
        <p14:creationId xmlns:p14="http://schemas.microsoft.com/office/powerpoint/2010/main" val="1463296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ellanrubrik / Väliotsikko 3">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10B87C92-9C61-425E-9264-84BE77EBAE66}"/>
              </a:ext>
              <a:ext uri="{C183D7F6-B498-43B3-948B-1728B52AA6E4}">
                <adec:decorative xmlns="" xmlns:adec="http://schemas.microsoft.com/office/drawing/2017/decorative" val="1"/>
              </a:ext>
            </a:extLst>
          </p:cNvPr>
          <p:cNvPicPr>
            <a:picLocks noChangeAspect="1"/>
          </p:cNvPicPr>
          <p:nvPr userDrawn="1"/>
        </p:nvPicPr>
        <p:blipFill rotWithShape="1">
          <a:blip r:embed="rId2">
            <a:extLst>
              <a:ext uri="{96DAC541-7B7A-43D3-8B79-37D633B846F1}">
                <asvg:svgBlip xmlns="" xmlns:asvg="http://schemas.microsoft.com/office/drawing/2016/SVG/main" r:embed="rId3"/>
              </a:ext>
            </a:extLst>
          </a:blip>
          <a:srcRect l="-578" t="7280" r="2964" b="8136"/>
          <a:stretch/>
        </p:blipFill>
        <p:spPr>
          <a:xfrm>
            <a:off x="2511709" y="1"/>
            <a:ext cx="9680292" cy="6858000"/>
          </a:xfrm>
          <a:prstGeom prst="rect">
            <a:avLst/>
          </a:prstGeom>
        </p:spPr>
      </p:pic>
      <p:sp>
        <p:nvSpPr>
          <p:cNvPr id="8" name="Suorakulmio 7">
            <a:extLst>
              <a:ext uri="{FF2B5EF4-FFF2-40B4-BE49-F238E27FC236}">
                <a16:creationId xmlns:a16="http://schemas.microsoft.com/office/drawing/2014/main" id="{9171C9EA-1BEC-4619-B728-CEDDB184F91C}"/>
              </a:ext>
              <a:ext uri="{C183D7F6-B498-43B3-948B-1728B52AA6E4}">
                <adec:decorative xmlns="" xmlns:adec="http://schemas.microsoft.com/office/drawing/2017/decorative" val="1"/>
              </a:ext>
            </a:extLst>
          </p:cNvPr>
          <p:cNvSpPr/>
          <p:nvPr userDrawn="1"/>
        </p:nvSpPr>
        <p:spPr>
          <a:xfrm>
            <a:off x="1169044" y="555585"/>
            <a:ext cx="10428790" cy="57641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2639939" y="1412596"/>
            <a:ext cx="6585086" cy="1486918"/>
          </a:xfrm>
        </p:spPr>
        <p:txBody>
          <a:bodyPr anchor="b">
            <a:normAutofit/>
          </a:bodyPr>
          <a:lstStyle>
            <a:lvl1pPr>
              <a:defRPr sz="4200" b="1"/>
            </a:lvl1pPr>
          </a:lstStyle>
          <a:p>
            <a:r>
              <a:rPr lang="sv-SE"/>
              <a:t>Klicka för att sätta </a:t>
            </a:r>
            <a:br>
              <a:rPr lang="sv-SE"/>
            </a:br>
            <a:r>
              <a:rPr lang="sv-SE"/>
              <a:t>rubriken</a:t>
            </a:r>
            <a:endParaRPr lang="fi-FI"/>
          </a:p>
        </p:txBody>
      </p:sp>
      <p:sp>
        <p:nvSpPr>
          <p:cNvPr id="11" name="Tekstin paikkamerkki 2">
            <a:extLst>
              <a:ext uri="{FF2B5EF4-FFF2-40B4-BE49-F238E27FC236}">
                <a16:creationId xmlns:a16="http://schemas.microsoft.com/office/drawing/2014/main" id="{708E07BC-A1CA-496B-A61F-21E71CE604A9}"/>
              </a:ext>
            </a:extLst>
          </p:cNvPr>
          <p:cNvSpPr>
            <a:spLocks noGrp="1"/>
          </p:cNvSpPr>
          <p:nvPr>
            <p:ph type="body" idx="10" hasCustomPrompt="1"/>
          </p:nvPr>
        </p:nvSpPr>
        <p:spPr>
          <a:xfrm>
            <a:off x="2639939" y="2922664"/>
            <a:ext cx="6585086" cy="1486918"/>
          </a:xfrm>
        </p:spPr>
        <p:txBody>
          <a:bodyPr>
            <a:noAutofit/>
          </a:bodyPr>
          <a:lstStyle>
            <a:lvl1pPr marL="0" indent="0">
              <a:buNone/>
              <a:defRPr sz="4200" b="1">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Lisää otsikko napsauttamalla</a:t>
            </a:r>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2616789" y="4687014"/>
            <a:ext cx="6585086" cy="358516"/>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a:effectLst/>
                <a:latin typeface="Segoe UI" panose="020B0502040204020203" pitchFamily="34" charset="0"/>
              </a:rPr>
              <a:t>Klicka för att sätta underrubriken</a:t>
            </a:r>
          </a:p>
        </p:txBody>
      </p:sp>
      <p:sp>
        <p:nvSpPr>
          <p:cNvPr id="13" name="Tekstin paikkamerkki 2">
            <a:extLst>
              <a:ext uri="{FF2B5EF4-FFF2-40B4-BE49-F238E27FC236}">
                <a16:creationId xmlns:a16="http://schemas.microsoft.com/office/drawing/2014/main" id="{AC70D423-A53E-412A-A2A0-552FE725DCAE}"/>
              </a:ext>
            </a:extLst>
          </p:cNvPr>
          <p:cNvSpPr>
            <a:spLocks noGrp="1"/>
          </p:cNvSpPr>
          <p:nvPr>
            <p:ph type="body" idx="11" hasCustomPrompt="1"/>
          </p:nvPr>
        </p:nvSpPr>
        <p:spPr>
          <a:xfrm>
            <a:off x="2616789" y="5047808"/>
            <a:ext cx="6585086" cy="358516"/>
          </a:xfrm>
        </p:spPr>
        <p:txBody>
          <a:bodyPr>
            <a:normAutofit/>
          </a:bodyPr>
          <a:lstStyle>
            <a:lvl1pPr marL="0" indent="0">
              <a:buNone/>
              <a:defRPr sz="20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Lisää alaotsikko napsauttamalla</a:t>
            </a:r>
          </a:p>
        </p:txBody>
      </p:sp>
    </p:spTree>
    <p:extLst>
      <p:ext uri="{BB962C8B-B14F-4D97-AF65-F5344CB8AC3E}">
        <p14:creationId xmlns:p14="http://schemas.microsoft.com/office/powerpoint/2010/main" val="233880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 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4870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A7AAD77-E012-4221-83A5-D7ADEB8D241A}"/>
              </a:ext>
            </a:extLst>
          </p:cNvPr>
          <p:cNvSpPr>
            <a:spLocks noGrp="1"/>
          </p:cNvSpPr>
          <p:nvPr>
            <p:ph type="title"/>
          </p:nvPr>
        </p:nvSpPr>
        <p:spPr>
          <a:xfrm>
            <a:off x="1853390" y="762946"/>
            <a:ext cx="9125505" cy="909453"/>
          </a:xfrm>
          <a:prstGeom prst="rect">
            <a:avLst/>
          </a:prstGeom>
        </p:spPr>
        <p:txBody>
          <a:bodyPr vert="horz" lIns="91440" tIns="45720" rIns="91440" bIns="45720" rtlCol="0" anchor="ctr">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201F2BC0-DD14-447B-BE79-5BFE77A3D519}"/>
              </a:ext>
            </a:extLst>
          </p:cNvPr>
          <p:cNvSpPr>
            <a:spLocks noGrp="1"/>
          </p:cNvSpPr>
          <p:nvPr>
            <p:ph type="body" idx="1"/>
          </p:nvPr>
        </p:nvSpPr>
        <p:spPr>
          <a:xfrm>
            <a:off x="1853390" y="1807336"/>
            <a:ext cx="9125505"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8" name="Kuva 7">
            <a:extLst>
              <a:ext uri="{FF2B5EF4-FFF2-40B4-BE49-F238E27FC236}">
                <a16:creationId xmlns:a16="http://schemas.microsoft.com/office/drawing/2014/main" id="{235314FF-C2D7-405B-A15B-6B537B96F66D}"/>
              </a:ext>
              <a:ext uri="{C183D7F6-B498-43B3-948B-1728B52AA6E4}">
                <adec:decorative xmlns="" xmlns:adec="http://schemas.microsoft.com/office/drawing/2017/decorative" val="1"/>
              </a:ext>
            </a:extLst>
          </p:cNvPr>
          <p:cNvPicPr>
            <a:picLocks noChangeAspect="1"/>
          </p:cNvPicPr>
          <p:nvPr userDrawn="1"/>
        </p:nvPicPr>
        <p:blipFill>
          <a:blip r:embed="rId12">
            <a:extLst>
              <a:ext uri="{96DAC541-7B7A-43D3-8B79-37D633B846F1}">
                <asvg:svgBlip xmlns="" xmlns:asvg="http://schemas.microsoft.com/office/drawing/2016/SVG/main" r:embed="rId13"/>
              </a:ext>
            </a:extLst>
          </a:blip>
          <a:stretch>
            <a:fillRect/>
          </a:stretch>
        </p:blipFill>
        <p:spPr>
          <a:xfrm>
            <a:off x="266216" y="552066"/>
            <a:ext cx="613457" cy="515001"/>
          </a:xfrm>
          <a:prstGeom prst="rect">
            <a:avLst/>
          </a:prstGeom>
        </p:spPr>
      </p:pic>
      <p:cxnSp>
        <p:nvCxnSpPr>
          <p:cNvPr id="10" name="Suora yhdysviiva 9">
            <a:extLst>
              <a:ext uri="{FF2B5EF4-FFF2-40B4-BE49-F238E27FC236}">
                <a16:creationId xmlns:a16="http://schemas.microsoft.com/office/drawing/2014/main" id="{8AE9BA5D-CB1F-42B4-95FA-B46C48732C58}"/>
              </a:ext>
            </a:extLst>
          </p:cNvPr>
          <p:cNvCxnSpPr/>
          <p:nvPr userDrawn="1"/>
        </p:nvCxnSpPr>
        <p:spPr>
          <a:xfrm>
            <a:off x="1143621" y="557760"/>
            <a:ext cx="0" cy="5736508"/>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Otsikon paikkamerkki 1">
            <a:extLst>
              <a:ext uri="{FF2B5EF4-FFF2-40B4-BE49-F238E27FC236}">
                <a16:creationId xmlns:a16="http://schemas.microsoft.com/office/drawing/2014/main" id="{D46541F2-4707-411E-95DC-D2E9D2D2FAB4}"/>
              </a:ext>
              <a:ext uri="{C183D7F6-B498-43B3-948B-1728B52AA6E4}">
                <adec:decorative xmlns="" xmlns:adec="http://schemas.microsoft.com/office/drawing/2017/decorative" val="1"/>
              </a:ext>
            </a:extLst>
          </p:cNvPr>
          <p:cNvSpPr txBox="1">
            <a:spLocks/>
          </p:cNvSpPr>
          <p:nvPr userDrawn="1"/>
        </p:nvSpPr>
        <p:spPr>
          <a:xfrm>
            <a:off x="380411" y="1298695"/>
            <a:ext cx="476113" cy="5241000"/>
          </a:xfrm>
          <a:prstGeom prst="rect">
            <a:avLst/>
          </a:prstGeom>
        </p:spPr>
        <p:txBody>
          <a:bodyPr vert="vert270" lIns="91440" tIns="45720" rIns="91440" bIns="45720" numCol="1"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marR="0" algn="r" rtl="0"/>
            <a:r>
              <a:rPr lang="fi-FI" sz="900" b="0" i="0" u="none" strike="noStrike" spc="300" baseline="30000">
                <a:solidFill>
                  <a:schemeClr val="tx1"/>
                </a:solidFill>
                <a:latin typeface="Arial" panose="020B0604020202020204" pitchFamily="34" charset="0"/>
              </a:rPr>
              <a:t>ÖSTERBOTTENS VÄLFÄRDSOMRÅDE </a:t>
            </a:r>
            <a:r>
              <a:rPr lang="fi-FI" sz="900" b="0" i="0" u="none" strike="noStrike" spc="300" baseline="30000">
                <a:solidFill>
                  <a:schemeClr val="accent5"/>
                </a:solidFill>
                <a:latin typeface="Arial" panose="020B0604020202020204" pitchFamily="34" charset="0"/>
              </a:rPr>
              <a:t>| POHJANMAAN HYVINVOINTIALUE </a:t>
            </a:r>
          </a:p>
        </p:txBody>
      </p:sp>
    </p:spTree>
    <p:extLst>
      <p:ext uri="{BB962C8B-B14F-4D97-AF65-F5344CB8AC3E}">
        <p14:creationId xmlns:p14="http://schemas.microsoft.com/office/powerpoint/2010/main" val="3253001129"/>
      </p:ext>
    </p:extLst>
  </p:cSld>
  <p:clrMap bg1="lt1" tx1="dk1" bg2="lt2" tx2="dk2" accent1="accent1" accent2="accent2" accent3="accent3" accent4="accent4" accent5="accent5" accent6="accent6" hlink="hlink" folHlink="folHlink"/>
  <p:sldLayoutIdLst>
    <p:sldLayoutId id="2147483672" r:id="rId1"/>
    <p:sldLayoutId id="2147483678" r:id="rId2"/>
    <p:sldLayoutId id="2147483664" r:id="rId3"/>
    <p:sldLayoutId id="2147483675" r:id="rId4"/>
    <p:sldLayoutId id="2147483674" r:id="rId5"/>
    <p:sldLayoutId id="2147483670" r:id="rId6"/>
    <p:sldLayoutId id="2147483671" r:id="rId7"/>
    <p:sldLayoutId id="2147483663" r:id="rId8"/>
    <p:sldLayoutId id="2147483666" r:id="rId9"/>
    <p:sldLayoutId id="2147483667"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Patientombudsman@ovph.fi" TargetMode="Externa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google.fi/url?sa=i&amp;url=http://angelmama.fi/ymparisto/kommunikaatio&amp;psig=AOvVaw31lfIa4xH-5Shl7KzOagny&amp;ust=1611320621367000&amp;source=images&amp;cd=vfe&amp;ved=0CAIQjRxqFwoTCICompyLre4CFQAAAAAdAAAAABAF"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google.fi/url?sa=i&amp;url=http://angelmama.fi/ymparisto/kommunikaatio&amp;psig=AOvVaw31lfIa4xH-5Shl7KzOagny&amp;ust=1611320621367000&amp;source=images&amp;cd=vfe&amp;ved=0CAIQjRxqFwoTCICompyLre4CFQAAAAAdAAAAABA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8">
            <a:extLst>
              <a:ext uri="{FF2B5EF4-FFF2-40B4-BE49-F238E27FC236}">
                <a16:creationId xmlns:a16="http://schemas.microsoft.com/office/drawing/2014/main" id="{82C18302-3AA0-4328-A75A-30316AE83925}"/>
              </a:ext>
            </a:extLst>
          </p:cNvPr>
          <p:cNvSpPr>
            <a:spLocks noGrp="1"/>
          </p:cNvSpPr>
          <p:nvPr>
            <p:ph type="title"/>
          </p:nvPr>
        </p:nvSpPr>
        <p:spPr/>
        <p:txBody>
          <a:bodyPr>
            <a:normAutofit fontScale="90000"/>
          </a:bodyPr>
          <a:lstStyle/>
          <a:p>
            <a:r>
              <a:rPr lang="sv-FI" dirty="0" smtClean="0">
                <a:cs typeface="Arial"/>
              </a:rPr>
              <a:t>Kontakter med patientombudsmän 2021</a:t>
            </a:r>
            <a:endParaRPr lang="sv-FI" dirty="0"/>
          </a:p>
        </p:txBody>
      </p:sp>
      <p:sp>
        <p:nvSpPr>
          <p:cNvPr id="11" name="Tekstin paikkamerkki 10">
            <a:extLst>
              <a:ext uri="{FF2B5EF4-FFF2-40B4-BE49-F238E27FC236}">
                <a16:creationId xmlns:a16="http://schemas.microsoft.com/office/drawing/2014/main" id="{85EAF1CE-7777-45C1-B1D0-09FF62D19AC9}"/>
              </a:ext>
            </a:extLst>
          </p:cNvPr>
          <p:cNvSpPr>
            <a:spLocks noGrp="1"/>
          </p:cNvSpPr>
          <p:nvPr>
            <p:ph type="body" idx="10"/>
          </p:nvPr>
        </p:nvSpPr>
        <p:spPr/>
        <p:txBody>
          <a:bodyPr/>
          <a:lstStyle/>
          <a:p>
            <a:r>
              <a:rPr lang="fi-FI"/>
              <a:t>Yhteydenotot potilasasiamieheen 2021</a:t>
            </a:r>
          </a:p>
        </p:txBody>
      </p:sp>
      <p:sp>
        <p:nvSpPr>
          <p:cNvPr id="10" name="Tekstin paikkamerkki 9">
            <a:extLst>
              <a:ext uri="{FF2B5EF4-FFF2-40B4-BE49-F238E27FC236}">
                <a16:creationId xmlns:a16="http://schemas.microsoft.com/office/drawing/2014/main" id="{4C806E16-3171-4126-B867-D139A34FC08C}"/>
              </a:ext>
            </a:extLst>
          </p:cNvPr>
          <p:cNvSpPr>
            <a:spLocks noGrp="1"/>
          </p:cNvSpPr>
          <p:nvPr>
            <p:ph type="body" idx="1"/>
          </p:nvPr>
        </p:nvSpPr>
        <p:spPr/>
        <p:txBody>
          <a:bodyPr vert="horz" lIns="91440" tIns="45720" rIns="91440" bIns="45720" rtlCol="0" anchor="t">
            <a:normAutofit/>
          </a:bodyPr>
          <a:lstStyle/>
          <a:p>
            <a:r>
              <a:rPr lang="sv-FI" dirty="0" smtClean="0">
                <a:cs typeface="Arial"/>
              </a:rPr>
              <a:t>Nämnden för minoritetsspråket 2021</a:t>
            </a:r>
            <a:endParaRPr lang="sv-FI" dirty="0">
              <a:cs typeface="Arial"/>
            </a:endParaRPr>
          </a:p>
        </p:txBody>
      </p:sp>
      <p:sp>
        <p:nvSpPr>
          <p:cNvPr id="12" name="Tekstin paikkamerkki 11">
            <a:extLst>
              <a:ext uri="{FF2B5EF4-FFF2-40B4-BE49-F238E27FC236}">
                <a16:creationId xmlns:a16="http://schemas.microsoft.com/office/drawing/2014/main" id="{5FB95113-324D-493C-82BE-07D1346CC8B5}"/>
              </a:ext>
            </a:extLst>
          </p:cNvPr>
          <p:cNvSpPr>
            <a:spLocks noGrp="1"/>
          </p:cNvSpPr>
          <p:nvPr>
            <p:ph type="body" idx="11"/>
          </p:nvPr>
        </p:nvSpPr>
        <p:spPr/>
        <p:txBody>
          <a:bodyPr vert="horz" lIns="91440" tIns="45720" rIns="91440" bIns="45720" rtlCol="0" anchor="t">
            <a:normAutofit/>
          </a:bodyPr>
          <a:lstStyle/>
          <a:p>
            <a:r>
              <a:rPr lang="fi-FI">
                <a:cs typeface="Arial"/>
              </a:rPr>
              <a:t>Vähemmistökielen lautakunta 2021</a:t>
            </a:r>
            <a:endParaRPr lang="fi-FI"/>
          </a:p>
        </p:txBody>
      </p:sp>
      <p:sp>
        <p:nvSpPr>
          <p:cNvPr id="14" name="Tekstin paikkamerkki 13">
            <a:extLst>
              <a:ext uri="{FF2B5EF4-FFF2-40B4-BE49-F238E27FC236}">
                <a16:creationId xmlns:a16="http://schemas.microsoft.com/office/drawing/2014/main" id="{40AAE17F-291E-418B-9E7B-31A903425A93}"/>
              </a:ext>
            </a:extLst>
          </p:cNvPr>
          <p:cNvSpPr>
            <a:spLocks noGrp="1"/>
          </p:cNvSpPr>
          <p:nvPr>
            <p:ph type="body" idx="14"/>
          </p:nvPr>
        </p:nvSpPr>
        <p:spPr/>
        <p:txBody>
          <a:bodyPr vert="horz" lIns="91440" tIns="45720" rIns="91440" bIns="45720" rtlCol="0" anchor="t">
            <a:noAutofit/>
          </a:bodyPr>
          <a:lstStyle/>
          <a:p>
            <a:r>
              <a:rPr lang="fi-FI"/>
              <a:t>Sari Mäkinen 3/2022</a:t>
            </a:r>
          </a:p>
        </p:txBody>
      </p:sp>
      <p:pic>
        <p:nvPicPr>
          <p:cNvPr id="2" name="Content Placeholder 1"/>
          <p:cNvPicPr>
            <a:picLocks noGrp="1" noChangeAspect="1"/>
          </p:cNvPicPr>
          <p:nvPr>
            <p:ph sz="half" idx="15"/>
          </p:nvPr>
        </p:nvPicPr>
        <p:blipFill>
          <a:blip r:embed="rId2">
            <a:extLst>
              <a:ext uri="{28A0092B-C50C-407E-A947-70E740481C1C}">
                <a14:useLocalDpi xmlns:a14="http://schemas.microsoft.com/office/drawing/2010/main" val="0"/>
              </a:ext>
            </a:extLst>
          </a:blip>
          <a:stretch>
            <a:fillRect/>
          </a:stretch>
        </p:blipFill>
        <p:spPr>
          <a:xfrm>
            <a:off x="7969707" y="1699876"/>
            <a:ext cx="3458248" cy="3458248"/>
          </a:xfrm>
        </p:spPr>
      </p:pic>
    </p:spTree>
    <p:extLst>
      <p:ext uri="{BB962C8B-B14F-4D97-AF65-F5344CB8AC3E}">
        <p14:creationId xmlns:p14="http://schemas.microsoft.com/office/powerpoint/2010/main" val="1536415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5F333D9-8CD0-432F-A5F4-D1538FD429F4}"/>
              </a:ext>
            </a:extLst>
          </p:cNvPr>
          <p:cNvSpPr>
            <a:spLocks noGrp="1"/>
          </p:cNvSpPr>
          <p:nvPr>
            <p:ph type="title"/>
          </p:nvPr>
        </p:nvSpPr>
        <p:spPr>
          <a:xfrm>
            <a:off x="1745850" y="558169"/>
            <a:ext cx="5011785" cy="1486918"/>
          </a:xfrm>
        </p:spPr>
        <p:txBody>
          <a:bodyPr>
            <a:normAutofit fontScale="90000"/>
          </a:bodyPr>
          <a:lstStyle/>
          <a:p>
            <a:r>
              <a:rPr lang="sv-FI" dirty="0" smtClean="0"/>
              <a:t>Nämnden för minoritetsspråket -&gt; Nationalspråksnämnden</a:t>
            </a:r>
            <a:endParaRPr lang="sv-FI" dirty="0"/>
          </a:p>
        </p:txBody>
      </p:sp>
      <p:sp>
        <p:nvSpPr>
          <p:cNvPr id="6" name="Otsikko">
            <a:extLst>
              <a:ext uri="{FF2B5EF4-FFF2-40B4-BE49-F238E27FC236}">
                <a16:creationId xmlns:a16="http://schemas.microsoft.com/office/drawing/2014/main" id="{AF430C7E-63A6-4610-97C9-C7A9A943743A}"/>
              </a:ext>
            </a:extLst>
          </p:cNvPr>
          <p:cNvSpPr txBox="1">
            <a:spLocks/>
          </p:cNvSpPr>
          <p:nvPr/>
        </p:nvSpPr>
        <p:spPr>
          <a:xfrm>
            <a:off x="1745850" y="2048185"/>
            <a:ext cx="5102022" cy="1338595"/>
          </a:xfrm>
          <a:prstGeom prst="rect">
            <a:avLst/>
          </a:prstGeom>
        </p:spPr>
        <p:txBody>
          <a:bodyPr vert="horz" lIns="91440" tIns="45720" rIns="91440" bIns="45720" rtlCol="0" anchor="t">
            <a:normAutofit fontScale="92500"/>
          </a:bodyPr>
          <a:lstStyle>
            <a:lvl1pPr algn="ctr" defTabSz="914400" rtl="0" eaLnBrk="1" latinLnBrk="0" hangingPunct="1">
              <a:lnSpc>
                <a:spcPct val="90000"/>
              </a:lnSpc>
              <a:spcBef>
                <a:spcPct val="0"/>
              </a:spcBef>
              <a:buNone/>
              <a:defRPr sz="4200" b="1" kern="1200">
                <a:solidFill>
                  <a:schemeClr val="bg1"/>
                </a:solidFill>
                <a:latin typeface="+mj-lt"/>
                <a:ea typeface="+mj-ea"/>
                <a:cs typeface="+mj-cs"/>
              </a:defRPr>
            </a:lvl1pPr>
          </a:lstStyle>
          <a:p>
            <a:pPr algn="l">
              <a:spcBef>
                <a:spcPts val="1000"/>
              </a:spcBef>
            </a:pPr>
            <a:r>
              <a:rPr lang="fi-FI" sz="3600" dirty="0">
                <a:solidFill>
                  <a:schemeClr val="accent2"/>
                </a:solidFill>
                <a:latin typeface="+mn-lt"/>
                <a:ea typeface="+mn-ea"/>
                <a:cs typeface="+mn-cs"/>
              </a:rPr>
              <a:t>VÄHKI-&gt; Kansalliskielilautakunta </a:t>
            </a:r>
            <a:endParaRPr lang="fi-FI" sz="3600" b="1" kern="1200" dirty="0">
              <a:solidFill>
                <a:schemeClr val="accent2"/>
              </a:solidFill>
              <a:latin typeface="+mn-lt"/>
              <a:ea typeface="+mn-ea"/>
              <a:cs typeface="Arial"/>
            </a:endParaRPr>
          </a:p>
        </p:txBody>
      </p:sp>
      <p:sp>
        <p:nvSpPr>
          <p:cNvPr id="3" name="Yhteystiedot">
            <a:extLst>
              <a:ext uri="{FF2B5EF4-FFF2-40B4-BE49-F238E27FC236}">
                <a16:creationId xmlns:a16="http://schemas.microsoft.com/office/drawing/2014/main" id="{77C8AAEC-6390-4E46-AEF8-3FDBB60F1A36}"/>
              </a:ext>
            </a:extLst>
          </p:cNvPr>
          <p:cNvSpPr>
            <a:spLocks noGrp="1"/>
          </p:cNvSpPr>
          <p:nvPr>
            <p:ph type="body" idx="1"/>
          </p:nvPr>
        </p:nvSpPr>
        <p:spPr>
          <a:xfrm>
            <a:off x="1745850" y="3754925"/>
            <a:ext cx="4911522" cy="400658"/>
          </a:xfrm>
        </p:spPr>
        <p:txBody>
          <a:bodyPr vert="horz" lIns="91440" tIns="45720" rIns="91440" bIns="45720" rtlCol="0" anchor="t">
            <a:normAutofit/>
          </a:bodyPr>
          <a:lstStyle/>
          <a:p>
            <a:r>
              <a:rPr lang="sv-SE" sz="1500">
                <a:latin typeface="Segoe UI"/>
                <a:cs typeface="Segoe UI"/>
                <a:hlinkClick r:id="rId2">
                  <a:extLst>
                    <a:ext uri="{A12FA001-AC4F-418D-AE19-62706E023703}">
                      <ahyp:hlinkClr xmlns="" xmlns:ahyp="http://schemas.microsoft.com/office/drawing/2018/hyperlinkcolor" val="tx"/>
                    </a:ext>
                  </a:extLst>
                </a:hlinkClick>
              </a:rPr>
              <a:t>Patientombudsman@ovph.fi</a:t>
            </a:r>
            <a:r>
              <a:rPr lang="sv-SE" sz="1500">
                <a:latin typeface="Segoe UI"/>
                <a:cs typeface="Segoe UI"/>
              </a:rPr>
              <a:t> / potilasasiamies</a:t>
            </a:r>
            <a:r>
              <a:rPr lang="sv-SE" sz="1500" kern="1200">
                <a:latin typeface="Segoe UI"/>
                <a:cs typeface="Segoe UI"/>
              </a:rPr>
              <a:t>@ovph.fi</a:t>
            </a:r>
          </a:p>
        </p:txBody>
      </p:sp>
      <p:sp>
        <p:nvSpPr>
          <p:cNvPr id="5" name="Otsikko">
            <a:extLst>
              <a:ext uri="{FF2B5EF4-FFF2-40B4-BE49-F238E27FC236}">
                <a16:creationId xmlns:a16="http://schemas.microsoft.com/office/drawing/2014/main" id="{2E9CE298-3DF6-4BC3-915D-84C5FD60675F}"/>
              </a:ext>
            </a:extLst>
          </p:cNvPr>
          <p:cNvSpPr txBox="1">
            <a:spLocks/>
          </p:cNvSpPr>
          <p:nvPr/>
        </p:nvSpPr>
        <p:spPr>
          <a:xfrm>
            <a:off x="1745850" y="4173594"/>
            <a:ext cx="4911522" cy="906406"/>
          </a:xfrm>
          <a:prstGeom prst="rect">
            <a:avLst/>
          </a:prstGeom>
        </p:spPr>
        <p:txBody>
          <a:bodyPr vert="horz" lIns="91440" tIns="45720" rIns="91440" bIns="45720" rtlCol="0">
            <a:normAutofit/>
          </a:bodyPr>
          <a:lstStyle>
            <a:lvl1pPr algn="ctr" defTabSz="914400" rtl="0" eaLnBrk="1" latinLnBrk="0" hangingPunct="1">
              <a:lnSpc>
                <a:spcPct val="90000"/>
              </a:lnSpc>
              <a:spcBef>
                <a:spcPct val="0"/>
              </a:spcBef>
              <a:buNone/>
              <a:defRPr sz="4200" b="1" kern="1200">
                <a:solidFill>
                  <a:schemeClr val="bg1"/>
                </a:solidFill>
                <a:latin typeface="+mj-lt"/>
                <a:ea typeface="+mj-ea"/>
                <a:cs typeface="+mj-cs"/>
              </a:defRPr>
            </a:lvl1pPr>
          </a:lstStyle>
          <a:p>
            <a:pPr algn="l">
              <a:spcBef>
                <a:spcPts val="1000"/>
              </a:spcBef>
            </a:pPr>
            <a:r>
              <a:rPr lang="sv-FI" sz="1800" kern="1200" dirty="0" smtClean="0">
                <a:latin typeface="+mn-lt"/>
                <a:ea typeface="+mn-ea"/>
                <a:cs typeface="+mn-cs"/>
              </a:rPr>
              <a:t>Välmående genom livet</a:t>
            </a:r>
          </a:p>
          <a:p>
            <a:pPr algn="l">
              <a:spcBef>
                <a:spcPts val="1000"/>
              </a:spcBef>
            </a:pPr>
            <a:r>
              <a:rPr lang="fi-FI" sz="1800" kern="1200" dirty="0" smtClean="0">
                <a:solidFill>
                  <a:schemeClr val="accent2"/>
                </a:solidFill>
                <a:latin typeface="+mn-lt"/>
                <a:ea typeface="+mn-ea"/>
                <a:cs typeface="+mn-cs"/>
              </a:rPr>
              <a:t>Hyvinvointia </a:t>
            </a:r>
            <a:r>
              <a:rPr lang="fi-FI" sz="1800" kern="1200" dirty="0">
                <a:solidFill>
                  <a:schemeClr val="accent2"/>
                </a:solidFill>
                <a:latin typeface="+mn-lt"/>
                <a:ea typeface="+mn-ea"/>
                <a:cs typeface="+mn-cs"/>
              </a:rPr>
              <a:t>läpi elämän.</a:t>
            </a:r>
          </a:p>
        </p:txBody>
      </p:sp>
      <p:pic>
        <p:nvPicPr>
          <p:cNvPr id="4" name="Logo" descr="Österbottens välfärdsområde logotyp. Pohjanmaan hyvinvointialueen tunnus.">
            <a:extLst>
              <a:ext uri="{FF2B5EF4-FFF2-40B4-BE49-F238E27FC236}">
                <a16:creationId xmlns:a16="http://schemas.microsoft.com/office/drawing/2014/main" id="{4A854445-ACB1-4C28-A1A2-4E36159EB2F5}"/>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7209212" y="3018025"/>
            <a:ext cx="4980065" cy="821952"/>
          </a:xfrm>
          <a:prstGeom prst="rect">
            <a:avLst/>
          </a:prstGeom>
        </p:spPr>
      </p:pic>
    </p:spTree>
    <p:extLst>
      <p:ext uri="{BB962C8B-B14F-4D97-AF65-F5344CB8AC3E}">
        <p14:creationId xmlns:p14="http://schemas.microsoft.com/office/powerpoint/2010/main" val="3541918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879F01C9-5AA1-4FD5-BF11-B092F64BB3EA}"/>
              </a:ext>
            </a:extLst>
          </p:cNvPr>
          <p:cNvSpPr txBox="1"/>
          <p:nvPr/>
        </p:nvSpPr>
        <p:spPr>
          <a:xfrm>
            <a:off x="1596789" y="743802"/>
            <a:ext cx="10374572" cy="60631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FI" sz="2800" b="1">
                <a:ea typeface="+mn-lt"/>
                <a:cs typeface="+mn-lt"/>
              </a:rPr>
              <a:t>Språket</a:t>
            </a:r>
            <a:r>
              <a:rPr lang="sv-FI">
                <a:ea typeface="+mn-lt"/>
                <a:cs typeface="+mn-lt"/>
              </a:rPr>
              <a:t> utgör en väsentlig del av människans identitet och kultur. Inom vårdverksamheten påverkar språket även patientens erfarenhet av vården. Då vården sker på patientens eget modersmål blir det lättare för patienten att bli delaktig i vården och de beslut som fattas i vården, men också att förstå syftet med vården. Fördenskull är det viktigt att vården av patienten sker på patientens modersmål.</a:t>
            </a:r>
            <a:endParaRPr lang="fi-FI">
              <a:ea typeface="+mn-lt"/>
              <a:cs typeface="+mn-lt"/>
            </a:endParaRPr>
          </a:p>
          <a:p>
            <a:endParaRPr lang="sv-FI">
              <a:ea typeface="+mn-lt"/>
              <a:cs typeface="+mn-lt"/>
            </a:endParaRPr>
          </a:p>
          <a:p>
            <a:r>
              <a:rPr lang="sv-FI">
                <a:ea typeface="+mn-lt"/>
                <a:cs typeface="+mn-lt"/>
              </a:rPr>
              <a:t>Patientens språkliga rättigheter fastställs </a:t>
            </a:r>
            <a:r>
              <a:rPr lang="sv-FI" b="1">
                <a:ea typeface="+mn-lt"/>
                <a:cs typeface="+mn-lt"/>
              </a:rPr>
              <a:t>i språklagen, hälso- och sjukvårdslagen samt i lagen om patientens ställning och rättigheter. </a:t>
            </a:r>
            <a:r>
              <a:rPr lang="sv-FI">
                <a:ea typeface="+mn-lt"/>
                <a:cs typeface="+mn-lt"/>
              </a:rPr>
              <a:t>Enligt språklagen har var och en rätt att i kontakter med myndigheter använda det egna språket, finska eller svenska samt att få expeditioner på detta språk. Enligt hälso- och sjukvårdslagen ska samkommunen för ett sjukvårdsdistrikt som omfattar kommuner med olika språk eller tvåspråkiga kommuner tillhandahålla sjukvård på samkommunens båda språk så att patienten blir betjänad på det språk han eller hon väljer, antingen finska eller svenska. Lagen om patientens ställning och rättigheter ålägger vårdpersonal att beakta klientens modersmål och kultur i vården.</a:t>
            </a:r>
            <a:endParaRPr lang="fi-FI">
              <a:ea typeface="+mn-lt"/>
              <a:cs typeface="+mn-lt"/>
            </a:endParaRPr>
          </a:p>
          <a:p>
            <a:endParaRPr lang="sv-FI">
              <a:ea typeface="+mn-lt"/>
              <a:cs typeface="+mn-lt"/>
            </a:endParaRPr>
          </a:p>
          <a:p>
            <a:r>
              <a:rPr lang="sv-SE">
                <a:ea typeface="+mn-lt"/>
                <a:cs typeface="+mn-lt"/>
              </a:rPr>
              <a:t>Om patienten har ett främmande språk som modersmål kan vårdenheten vid behov beställa tolk- och översättningshjälp. Döva som använder teckenspråk har rätt till teckenspråkstolkning. Synhörselskadade, hörselskadade eller talskadade som på grund av sin funktionsnedsättning behöver tolkning har rätt till tolkningstjänster. I stället för att använda sig av en tolk på plats kan man också använda sig av distanstolkning.</a:t>
            </a:r>
            <a:endParaRPr lang="fi-FI">
              <a:ea typeface="+mn-lt"/>
              <a:cs typeface="+mn-lt"/>
            </a:endParaRPr>
          </a:p>
          <a:p>
            <a:pPr algn="l"/>
            <a:endParaRPr lang="fi-FI">
              <a:cs typeface="Arial"/>
            </a:endParaRPr>
          </a:p>
        </p:txBody>
      </p:sp>
    </p:spTree>
    <p:extLst>
      <p:ext uri="{BB962C8B-B14F-4D97-AF65-F5344CB8AC3E}">
        <p14:creationId xmlns:p14="http://schemas.microsoft.com/office/powerpoint/2010/main" val="828330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B2200820-9F8A-4587-8FA2-6A47F8B7AE7D}"/>
              </a:ext>
            </a:extLst>
          </p:cNvPr>
          <p:cNvSpPr txBox="1"/>
          <p:nvPr/>
        </p:nvSpPr>
        <p:spPr>
          <a:xfrm>
            <a:off x="1585415" y="675564"/>
            <a:ext cx="10260841" cy="52322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2800" b="1">
                <a:ea typeface="+mn-lt"/>
                <a:cs typeface="+mn-lt"/>
              </a:rPr>
              <a:t>Kieli</a:t>
            </a:r>
            <a:r>
              <a:rPr lang="fi-FI">
                <a:ea typeface="+mn-lt"/>
                <a:cs typeface="+mn-lt"/>
              </a:rPr>
              <a:t> on olennainen osa ihmisen identiteettiä ja kulttuuria. Hoidossa kieli vaikuttaa potilaan hoitokokemukseen. Omalla äidinkielellä tapahtuva hoito auttaa potilasta osallistumaan hoitoonsa ja hoitoaan koskeviin päätöksiin sekä ymmärtämään hoidon tarkoituksen. Siksi on tärkeää, että potilaan hoito yksiköissä tapahtuu hänen omalla äidinkielellään.</a:t>
            </a:r>
          </a:p>
          <a:p>
            <a:endParaRPr lang="fi-FI">
              <a:ea typeface="+mn-lt"/>
              <a:cs typeface="+mn-lt"/>
            </a:endParaRPr>
          </a:p>
          <a:p>
            <a:r>
              <a:rPr lang="fi-FI">
                <a:ea typeface="+mn-lt"/>
                <a:cs typeface="+mn-lt"/>
              </a:rPr>
              <a:t>Potilaiden kielellisistä oikeuksista säädetään </a:t>
            </a:r>
            <a:r>
              <a:rPr lang="fi-FI" b="1">
                <a:ea typeface="+mn-lt"/>
                <a:cs typeface="+mn-lt"/>
              </a:rPr>
              <a:t>kielilaissa, terveydenhuoltolaissa sekä laissa potilaan asemasta ja oikeuksista</a:t>
            </a:r>
            <a:r>
              <a:rPr lang="fi-FI">
                <a:ea typeface="+mn-lt"/>
                <a:cs typeface="+mn-lt"/>
              </a:rPr>
              <a:t>. Kielilain mukaan jokaisella on oikeus käyttää viranomaisasioinnissa omaa kieltään, ruotsia tai suomea sekä saada toimituskirjansa tällä kielellä. Terveydenhuoltolain mukaan erikielisiä tai kaksikielisiä kuntia käsittävän sairaanhoitopiirin kuntayhtymän sairaanhoito järjestetään kuntayhtymän molemmilla kielillä siten, että potilas saa palvelut valitsemallaan kielellä, joko ruotsiksi tai suomeksi. Laki potilaan asemasta ja oikeuksista velvoittaa hoitoon osallistuvaa henkilökuntaa ottamaan huomioon asiakkaan äidinkieli ja kulttuuri.</a:t>
            </a:r>
          </a:p>
          <a:p>
            <a:endParaRPr lang="fi-FI">
              <a:ea typeface="+mn-lt"/>
              <a:cs typeface="+mn-lt"/>
            </a:endParaRPr>
          </a:p>
          <a:p>
            <a:r>
              <a:rPr lang="fi-FI">
                <a:ea typeface="+mn-lt"/>
                <a:cs typeface="+mn-lt"/>
              </a:rPr>
              <a:t>Jos potilaan äidinkieli on jokin vieras kieli, yksikkö järjestää tarvittaessa tulkkaus- ja käännösapua. Viittomakielisillä on oikeus viittomakielen tulkkaukseen. Kuulo-, kuulonäkö- tai puhevammaisilla, jotka vammansa vuoksi tarvitsevat tulkkausta on oikeus tulkkauspalveluun. Läsnäolotulkkauksen sijasta voidaan käyttää myös etätulkkausta.</a:t>
            </a:r>
          </a:p>
          <a:p>
            <a:pPr algn="l"/>
            <a:endParaRPr lang="fi-FI">
              <a:cs typeface="Arial"/>
            </a:endParaRPr>
          </a:p>
        </p:txBody>
      </p:sp>
    </p:spTree>
    <p:extLst>
      <p:ext uri="{BB962C8B-B14F-4D97-AF65-F5344CB8AC3E}">
        <p14:creationId xmlns:p14="http://schemas.microsoft.com/office/powerpoint/2010/main" val="3183320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B7565B38-340C-44DD-9518-A118EE561439}"/>
              </a:ext>
            </a:extLst>
          </p:cNvPr>
          <p:cNvSpPr>
            <a:spLocks noGrp="1"/>
          </p:cNvSpPr>
          <p:nvPr>
            <p:ph sz="half" idx="1"/>
          </p:nvPr>
        </p:nvSpPr>
        <p:spPr>
          <a:xfrm>
            <a:off x="1853390" y="541828"/>
            <a:ext cx="4491680" cy="6016135"/>
          </a:xfrm>
        </p:spPr>
        <p:txBody>
          <a:bodyPr vert="horz" lIns="91440" tIns="45720" rIns="91440" bIns="45720" rtlCol="0" anchor="t">
            <a:normAutofit lnSpcReduction="10000"/>
          </a:bodyPr>
          <a:lstStyle/>
          <a:p>
            <a:pPr algn="ctr">
              <a:buNone/>
            </a:pPr>
            <a:r>
              <a:rPr lang="sv-SE" b="1">
                <a:ea typeface="+mn-lt"/>
                <a:cs typeface="+mn-lt"/>
              </a:rPr>
              <a:t>Patientombudsmannen till din hjälp</a:t>
            </a:r>
            <a:endParaRPr lang="fi-FI">
              <a:ea typeface="+mn-lt"/>
              <a:cs typeface="+mn-lt"/>
            </a:endParaRPr>
          </a:p>
          <a:p>
            <a:pPr algn="ctr">
              <a:buNone/>
            </a:pPr>
            <a:r>
              <a:rPr lang="sv-SE" b="1">
                <a:ea typeface="+mn-lt"/>
                <a:cs typeface="+mn-lt"/>
              </a:rPr>
              <a:t>Vi hjälper</a:t>
            </a:r>
            <a:r>
              <a:rPr lang="sv-SE">
                <a:ea typeface="+mn-lt"/>
                <a:cs typeface="+mn-lt"/>
              </a:rPr>
              <a:t> dig om du har frågor om patientens rättigheter.</a:t>
            </a:r>
            <a:endParaRPr lang="fi-FI">
              <a:ea typeface="+mn-lt"/>
              <a:cs typeface="+mn-lt"/>
            </a:endParaRPr>
          </a:p>
          <a:p>
            <a:pPr algn="ctr">
              <a:buNone/>
            </a:pPr>
            <a:r>
              <a:rPr lang="sv-SE" b="1">
                <a:ea typeface="+mn-lt"/>
                <a:cs typeface="+mn-lt"/>
              </a:rPr>
              <a:t>Vi ger råd</a:t>
            </a:r>
            <a:r>
              <a:rPr lang="sv-SE">
                <a:ea typeface="+mn-lt"/>
                <a:cs typeface="+mn-lt"/>
              </a:rPr>
              <a:t>, hur du kan gå tillväga, om du är missnöjd med vården eller bemötandet.</a:t>
            </a:r>
            <a:endParaRPr lang="fi-FI">
              <a:ea typeface="+mn-lt"/>
              <a:cs typeface="+mn-lt"/>
            </a:endParaRPr>
          </a:p>
          <a:p>
            <a:pPr algn="ctr">
              <a:buNone/>
            </a:pPr>
            <a:r>
              <a:rPr lang="sv-SE">
                <a:ea typeface="+mn-lt"/>
                <a:cs typeface="+mn-lt"/>
              </a:rPr>
              <a:t>Vi ger råd och hjälper i anmärknings- och patientskadeärenden.</a:t>
            </a:r>
            <a:endParaRPr lang="fi-FI">
              <a:ea typeface="+mn-lt"/>
              <a:cs typeface="+mn-lt"/>
            </a:endParaRPr>
          </a:p>
          <a:p>
            <a:pPr algn="ctr">
              <a:buNone/>
            </a:pPr>
            <a:endParaRPr lang="fi-FI">
              <a:ea typeface="+mn-lt"/>
              <a:cs typeface="+mn-lt"/>
            </a:endParaRPr>
          </a:p>
          <a:p>
            <a:pPr algn="ctr">
              <a:buNone/>
            </a:pPr>
            <a:r>
              <a:rPr lang="sv-SE" b="1">
                <a:ea typeface="+mn-lt"/>
                <a:cs typeface="+mn-lt"/>
              </a:rPr>
              <a:t>Telefontider:</a:t>
            </a:r>
            <a:endParaRPr lang="fi-FI">
              <a:ea typeface="+mn-lt"/>
              <a:cs typeface="+mn-lt"/>
            </a:endParaRPr>
          </a:p>
          <a:p>
            <a:pPr algn="ctr">
              <a:buNone/>
            </a:pPr>
            <a:r>
              <a:rPr lang="sv-SE" b="1">
                <a:ea typeface="+mn-lt"/>
                <a:cs typeface="+mn-lt"/>
              </a:rPr>
              <a:t>måndag – torsdag, </a:t>
            </a:r>
            <a:endParaRPr lang="fi-FI">
              <a:ea typeface="+mn-lt"/>
              <a:cs typeface="+mn-lt"/>
            </a:endParaRPr>
          </a:p>
          <a:p>
            <a:pPr algn="ctr">
              <a:buNone/>
            </a:pPr>
            <a:r>
              <a:rPr lang="sv-SE" b="1">
                <a:ea typeface="+mn-lt"/>
                <a:cs typeface="+mn-lt"/>
              </a:rPr>
              <a:t>klockan 9.00 – 14.00,</a:t>
            </a:r>
            <a:endParaRPr lang="fi-FI">
              <a:ea typeface="+mn-lt"/>
              <a:cs typeface="+mn-lt"/>
            </a:endParaRPr>
          </a:p>
          <a:p>
            <a:pPr algn="ctr">
              <a:buNone/>
            </a:pPr>
            <a:r>
              <a:rPr lang="sv-SE" b="1">
                <a:ea typeface="+mn-lt"/>
                <a:cs typeface="+mn-lt"/>
              </a:rPr>
              <a:t>telefonnummer 06 213 1080</a:t>
            </a:r>
            <a:endParaRPr lang="fi-FI">
              <a:ea typeface="+mn-lt"/>
              <a:cs typeface="+mn-lt"/>
            </a:endParaRPr>
          </a:p>
          <a:p>
            <a:pPr algn="ctr">
              <a:buNone/>
            </a:pPr>
            <a:endParaRPr lang="fi-FI">
              <a:ea typeface="+mn-lt"/>
              <a:cs typeface="+mn-lt"/>
            </a:endParaRPr>
          </a:p>
          <a:p>
            <a:pPr algn="ctr">
              <a:buNone/>
            </a:pPr>
            <a:endParaRPr lang="sv-SE" b="1">
              <a:ea typeface="+mn-lt"/>
              <a:cs typeface="+mn-lt"/>
            </a:endParaRPr>
          </a:p>
          <a:p>
            <a:pPr marL="0" indent="0">
              <a:buNone/>
            </a:pPr>
            <a:endParaRPr lang="fi-FI">
              <a:cs typeface="Arial" panose="020B0604020202020204"/>
            </a:endParaRPr>
          </a:p>
        </p:txBody>
      </p:sp>
      <p:sp>
        <p:nvSpPr>
          <p:cNvPr id="4" name="Sisällön paikkamerkki 3">
            <a:extLst>
              <a:ext uri="{FF2B5EF4-FFF2-40B4-BE49-F238E27FC236}">
                <a16:creationId xmlns:a16="http://schemas.microsoft.com/office/drawing/2014/main" id="{3F1A9357-6088-4711-B125-37FEA1250F84}"/>
              </a:ext>
            </a:extLst>
          </p:cNvPr>
          <p:cNvSpPr>
            <a:spLocks noGrp="1"/>
          </p:cNvSpPr>
          <p:nvPr>
            <p:ph sz="half" idx="10"/>
          </p:nvPr>
        </p:nvSpPr>
        <p:spPr>
          <a:xfrm>
            <a:off x="6772099" y="581933"/>
            <a:ext cx="4385897" cy="5976030"/>
          </a:xfrm>
        </p:spPr>
        <p:txBody>
          <a:bodyPr vert="horz" lIns="91440" tIns="45720" rIns="91440" bIns="45720" rtlCol="0" anchor="t">
            <a:normAutofit lnSpcReduction="10000"/>
          </a:bodyPr>
          <a:lstStyle/>
          <a:p>
            <a:pPr marL="0" indent="0" algn="ctr">
              <a:buNone/>
            </a:pPr>
            <a:r>
              <a:rPr lang="fi-FI" b="1">
                <a:ea typeface="+mn-lt"/>
                <a:cs typeface="+mn-lt"/>
              </a:rPr>
              <a:t>Potilasasiamies on apunasi</a:t>
            </a:r>
            <a:endParaRPr lang="fi-FI"/>
          </a:p>
          <a:p>
            <a:pPr marL="0" indent="0">
              <a:buNone/>
            </a:pPr>
            <a:endParaRPr lang="fi-FI">
              <a:ea typeface="+mn-lt"/>
              <a:cs typeface="+mn-lt"/>
            </a:endParaRPr>
          </a:p>
          <a:p>
            <a:pPr marL="0" indent="0" algn="ctr">
              <a:buNone/>
            </a:pPr>
            <a:r>
              <a:rPr lang="fi-FI" b="1">
                <a:ea typeface="+mn-lt"/>
                <a:cs typeface="+mn-lt"/>
              </a:rPr>
              <a:t>Autamme</a:t>
            </a:r>
            <a:r>
              <a:rPr lang="fi-FI">
                <a:ea typeface="+mn-lt"/>
                <a:cs typeface="+mn-lt"/>
              </a:rPr>
              <a:t> sinua, jos haluat tietää potilaan oikeuksista.</a:t>
            </a:r>
          </a:p>
          <a:p>
            <a:pPr marL="0" indent="0" algn="ctr">
              <a:buNone/>
            </a:pPr>
            <a:r>
              <a:rPr lang="fi-FI" b="1">
                <a:ea typeface="+mn-lt"/>
                <a:cs typeface="+mn-lt"/>
              </a:rPr>
              <a:t>Neuvomme</a:t>
            </a:r>
            <a:r>
              <a:rPr lang="fi-FI">
                <a:ea typeface="+mn-lt"/>
                <a:cs typeface="+mn-lt"/>
              </a:rPr>
              <a:t>, miten voit toimia, jos olet tyytymätön hoitoosi tai kohteluusi.</a:t>
            </a:r>
          </a:p>
          <a:p>
            <a:pPr marL="0" indent="0" algn="ctr">
              <a:buNone/>
            </a:pPr>
            <a:r>
              <a:rPr lang="fi-FI">
                <a:ea typeface="+mn-lt"/>
                <a:cs typeface="+mn-lt"/>
              </a:rPr>
              <a:t>Neuvomme ja autamme muistutus- ja potilasvahinkoasioissa.</a:t>
            </a:r>
          </a:p>
          <a:p>
            <a:pPr algn="ctr"/>
            <a:endParaRPr lang="fi-FI">
              <a:ea typeface="+mn-lt"/>
              <a:cs typeface="+mn-lt"/>
            </a:endParaRPr>
          </a:p>
          <a:p>
            <a:pPr marL="0" indent="0" algn="ctr">
              <a:buNone/>
            </a:pPr>
            <a:r>
              <a:rPr lang="fi-FI" b="1">
                <a:ea typeface="+mn-lt"/>
                <a:cs typeface="+mn-lt"/>
              </a:rPr>
              <a:t>Puhelinaika:</a:t>
            </a:r>
            <a:endParaRPr lang="fi-FI">
              <a:ea typeface="+mn-lt"/>
              <a:cs typeface="+mn-lt"/>
            </a:endParaRPr>
          </a:p>
          <a:p>
            <a:pPr marL="0" indent="0" algn="ctr">
              <a:buNone/>
            </a:pPr>
            <a:r>
              <a:rPr lang="fi-FI" b="1">
                <a:ea typeface="+mn-lt"/>
                <a:cs typeface="+mn-lt"/>
              </a:rPr>
              <a:t>maanantai - torstai, </a:t>
            </a:r>
            <a:endParaRPr lang="fi-FI">
              <a:ea typeface="+mn-lt"/>
              <a:cs typeface="+mn-lt"/>
            </a:endParaRPr>
          </a:p>
          <a:p>
            <a:pPr marL="0" indent="0" algn="ctr">
              <a:buNone/>
            </a:pPr>
            <a:r>
              <a:rPr lang="fi-FI" b="1">
                <a:ea typeface="+mn-lt"/>
                <a:cs typeface="+mn-lt"/>
              </a:rPr>
              <a:t>kello 9.00 - 14.00</a:t>
            </a:r>
            <a:endParaRPr lang="fi-FI">
              <a:ea typeface="+mn-lt"/>
              <a:cs typeface="+mn-lt"/>
            </a:endParaRPr>
          </a:p>
          <a:p>
            <a:pPr marL="0" indent="0" algn="ctr">
              <a:buNone/>
            </a:pPr>
            <a:r>
              <a:rPr lang="fi-FI" b="1">
                <a:ea typeface="+mn-lt"/>
                <a:cs typeface="+mn-lt"/>
              </a:rPr>
              <a:t>puhelinnumero 06 213 1080</a:t>
            </a:r>
            <a:endParaRPr lang="fi-FI">
              <a:ea typeface="+mn-lt"/>
              <a:cs typeface="+mn-lt"/>
            </a:endParaRPr>
          </a:p>
          <a:p>
            <a:pPr algn="ctr"/>
            <a:endParaRPr lang="fi-FI">
              <a:ea typeface="+mn-lt"/>
              <a:cs typeface="+mn-lt"/>
            </a:endParaRPr>
          </a:p>
          <a:p>
            <a:pPr marL="0" indent="0" algn="ctr">
              <a:buNone/>
            </a:pPr>
            <a:endParaRPr lang="fi-FI" b="1">
              <a:ea typeface="+mn-lt"/>
              <a:cs typeface="+mn-lt"/>
            </a:endParaRPr>
          </a:p>
          <a:p>
            <a:pPr algn="ctr"/>
            <a:endParaRPr lang="fi-FI">
              <a:ea typeface="+mn-lt"/>
              <a:cs typeface="+mn-lt"/>
            </a:endParaRPr>
          </a:p>
          <a:p>
            <a:pPr marL="0" indent="0" algn="ctr">
              <a:buNone/>
            </a:pPr>
            <a:endParaRPr lang="fi-FI">
              <a:ea typeface="+mn-lt"/>
              <a:cs typeface="+mn-lt"/>
            </a:endParaRPr>
          </a:p>
          <a:p>
            <a:pPr algn="ctr"/>
            <a:endParaRPr lang="fi-FI">
              <a:ea typeface="+mn-lt"/>
              <a:cs typeface="+mn-lt"/>
            </a:endParaRPr>
          </a:p>
          <a:p>
            <a:pPr algn="ctr"/>
            <a:endParaRPr lang="fi-FI" b="1">
              <a:ea typeface="+mn-lt"/>
              <a:cs typeface="+mn-lt"/>
            </a:endParaRPr>
          </a:p>
          <a:p>
            <a:endParaRPr lang="fi-FI">
              <a:cs typeface="Arial"/>
            </a:endParaRPr>
          </a:p>
        </p:txBody>
      </p:sp>
    </p:spTree>
    <p:extLst>
      <p:ext uri="{BB962C8B-B14F-4D97-AF65-F5344CB8AC3E}">
        <p14:creationId xmlns:p14="http://schemas.microsoft.com/office/powerpoint/2010/main" val="2760979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2372FB7-320D-4FD2-BF4C-123447C9E0E2}"/>
              </a:ext>
            </a:extLst>
          </p:cNvPr>
          <p:cNvSpPr>
            <a:spLocks noGrp="1"/>
          </p:cNvSpPr>
          <p:nvPr>
            <p:ph type="title"/>
          </p:nvPr>
        </p:nvSpPr>
        <p:spPr/>
        <p:txBody>
          <a:bodyPr/>
          <a:lstStyle/>
          <a:p>
            <a:r>
              <a:rPr lang="sv-FI" dirty="0" smtClean="0">
                <a:cs typeface="Arial"/>
              </a:rPr>
              <a:t>Om kontakterna</a:t>
            </a:r>
            <a:endParaRPr lang="sv-FI" dirty="0"/>
          </a:p>
        </p:txBody>
      </p:sp>
      <p:sp>
        <p:nvSpPr>
          <p:cNvPr id="3" name="Sisällön paikkamerkki 2">
            <a:extLst>
              <a:ext uri="{FF2B5EF4-FFF2-40B4-BE49-F238E27FC236}">
                <a16:creationId xmlns:a16="http://schemas.microsoft.com/office/drawing/2014/main" id="{C01F5433-1F67-491A-898A-0AD9D39C34EE}"/>
              </a:ext>
            </a:extLst>
          </p:cNvPr>
          <p:cNvSpPr>
            <a:spLocks noGrp="1"/>
          </p:cNvSpPr>
          <p:nvPr>
            <p:ph sz="half" idx="1"/>
          </p:nvPr>
        </p:nvSpPr>
        <p:spPr/>
        <p:txBody>
          <a:bodyPr vert="horz" lIns="91440" tIns="45720" rIns="91440" bIns="45720" rtlCol="0" anchor="t">
            <a:normAutofit/>
          </a:bodyPr>
          <a:lstStyle/>
          <a:p>
            <a:r>
              <a:rPr lang="sv-FI" dirty="0" smtClean="0">
                <a:cs typeface="Arial"/>
              </a:rPr>
              <a:t>Alla kontakter</a:t>
            </a:r>
          </a:p>
          <a:p>
            <a:pPr marL="0" indent="0">
              <a:buNone/>
            </a:pPr>
            <a:r>
              <a:rPr lang="sv-FI" dirty="0" smtClean="0">
                <a:cs typeface="Arial"/>
              </a:rPr>
              <a:t>     365 stycken (VCS)</a:t>
            </a:r>
          </a:p>
          <a:p>
            <a:pPr algn="ctr"/>
            <a:endParaRPr lang="sv-FI" dirty="0" smtClean="0">
              <a:cs typeface="Arial"/>
            </a:endParaRPr>
          </a:p>
          <a:p>
            <a:pPr marL="0" indent="0" algn="ctr">
              <a:buNone/>
            </a:pPr>
            <a:r>
              <a:rPr lang="sv-FI" b="1" dirty="0" smtClean="0">
                <a:cs typeface="Arial"/>
              </a:rPr>
              <a:t>Antalet språkrelaterade kontakter</a:t>
            </a:r>
          </a:p>
          <a:p>
            <a:pPr marL="0" indent="0" algn="ctr">
              <a:buNone/>
            </a:pPr>
            <a:r>
              <a:rPr lang="sv-FI" b="1" dirty="0" smtClean="0"/>
              <a:t>13 stycken</a:t>
            </a:r>
          </a:p>
          <a:p>
            <a:pPr algn="ctr"/>
            <a:endParaRPr lang="sv-FI" dirty="0" smtClean="0"/>
          </a:p>
          <a:p>
            <a:pPr marL="0" indent="0" algn="ctr">
              <a:buNone/>
            </a:pPr>
            <a:r>
              <a:rPr lang="sv-FI" sz="2000" b="1" dirty="0" smtClean="0"/>
              <a:t>År 2020 var det motsvarande antalet 20 stycken</a:t>
            </a:r>
            <a:endParaRPr lang="sv-FI" sz="2000" b="1" dirty="0"/>
          </a:p>
        </p:txBody>
      </p:sp>
      <p:sp>
        <p:nvSpPr>
          <p:cNvPr id="4" name="Sisällön paikkamerkki 3">
            <a:extLst>
              <a:ext uri="{FF2B5EF4-FFF2-40B4-BE49-F238E27FC236}">
                <a16:creationId xmlns:a16="http://schemas.microsoft.com/office/drawing/2014/main" id="{FAABB244-1890-458B-9979-1F19B83F17F3}"/>
              </a:ext>
            </a:extLst>
          </p:cNvPr>
          <p:cNvSpPr>
            <a:spLocks noGrp="1"/>
          </p:cNvSpPr>
          <p:nvPr>
            <p:ph sz="half" idx="10"/>
          </p:nvPr>
        </p:nvSpPr>
        <p:spPr/>
        <p:txBody>
          <a:bodyPr vert="horz" lIns="91440" tIns="45720" rIns="91440" bIns="45720" rtlCol="0" anchor="t">
            <a:normAutofit/>
          </a:bodyPr>
          <a:lstStyle/>
          <a:p>
            <a:r>
              <a:rPr lang="fi-FI" dirty="0">
                <a:cs typeface="Arial"/>
              </a:rPr>
              <a:t>Kaikki yhteydenotot</a:t>
            </a:r>
          </a:p>
          <a:p>
            <a:pPr marL="0" indent="0">
              <a:buNone/>
            </a:pPr>
            <a:r>
              <a:rPr lang="fi-FI" dirty="0">
                <a:cs typeface="Arial"/>
              </a:rPr>
              <a:t>      365 kpl (VKS)</a:t>
            </a:r>
          </a:p>
          <a:p>
            <a:pPr marL="0" indent="0">
              <a:buNone/>
            </a:pPr>
            <a:endParaRPr lang="fi-FI" dirty="0">
              <a:cs typeface="Arial"/>
            </a:endParaRPr>
          </a:p>
          <a:p>
            <a:pPr marL="0" indent="0" algn="ctr">
              <a:buNone/>
            </a:pPr>
            <a:r>
              <a:rPr lang="fi-FI" b="1" dirty="0">
                <a:cs typeface="Arial"/>
              </a:rPr>
              <a:t>Kieleen liittyvät yhteydenotot</a:t>
            </a:r>
          </a:p>
          <a:p>
            <a:pPr marL="0" indent="0" algn="ctr">
              <a:buNone/>
            </a:pPr>
            <a:r>
              <a:rPr lang="fi-FI" b="1" dirty="0">
                <a:cs typeface="Arial"/>
              </a:rPr>
              <a:t>13 kpl</a:t>
            </a:r>
          </a:p>
          <a:p>
            <a:pPr marL="0" indent="0" algn="ctr">
              <a:buNone/>
            </a:pPr>
            <a:endParaRPr lang="fi-FI" b="1" dirty="0">
              <a:cs typeface="Arial"/>
            </a:endParaRPr>
          </a:p>
          <a:p>
            <a:pPr marL="0" indent="0">
              <a:buNone/>
            </a:pPr>
            <a:r>
              <a:rPr lang="fi-FI" sz="1600" b="1" dirty="0">
                <a:cs typeface="Arial"/>
              </a:rPr>
              <a:t>Vuonna 2020 vastaava luku oli 20 kpl</a:t>
            </a:r>
          </a:p>
        </p:txBody>
      </p:sp>
      <p:sp>
        <p:nvSpPr>
          <p:cNvPr id="5" name="Tekstin paikkamerkki 4">
            <a:extLst>
              <a:ext uri="{FF2B5EF4-FFF2-40B4-BE49-F238E27FC236}">
                <a16:creationId xmlns:a16="http://schemas.microsoft.com/office/drawing/2014/main" id="{38B2332F-E444-41BC-B37C-2B39379013B8}"/>
              </a:ext>
            </a:extLst>
          </p:cNvPr>
          <p:cNvSpPr>
            <a:spLocks noGrp="1"/>
          </p:cNvSpPr>
          <p:nvPr>
            <p:ph type="body" idx="11"/>
          </p:nvPr>
        </p:nvSpPr>
        <p:spPr/>
        <p:txBody>
          <a:bodyPr/>
          <a:lstStyle/>
          <a:p>
            <a:r>
              <a:rPr lang="fi-FI">
                <a:cs typeface="Arial"/>
              </a:rPr>
              <a:t>Yhteydenotoista</a:t>
            </a:r>
          </a:p>
        </p:txBody>
      </p:sp>
    </p:spTree>
    <p:extLst>
      <p:ext uri="{BB962C8B-B14F-4D97-AF65-F5344CB8AC3E}">
        <p14:creationId xmlns:p14="http://schemas.microsoft.com/office/powerpoint/2010/main" val="1837094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B77C84C8-C404-4507-B0E3-486847F41D9B}"/>
              </a:ext>
            </a:extLst>
          </p:cNvPr>
          <p:cNvSpPr txBox="1"/>
          <p:nvPr/>
        </p:nvSpPr>
        <p:spPr>
          <a:xfrm>
            <a:off x="4724400" y="3200400"/>
            <a:ext cx="274319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i-FI"/>
              <a:t>Lisää teksti napsauttamalla</a:t>
            </a:r>
          </a:p>
        </p:txBody>
      </p:sp>
      <p:pic>
        <p:nvPicPr>
          <p:cNvPr id="6" name="Kuva 6">
            <a:extLst>
              <a:ext uri="{FF2B5EF4-FFF2-40B4-BE49-F238E27FC236}">
                <a16:creationId xmlns:a16="http://schemas.microsoft.com/office/drawing/2014/main" id="{C2AA3011-A424-498D-9B44-B6B1A267A7B3}"/>
              </a:ext>
            </a:extLst>
          </p:cNvPr>
          <p:cNvPicPr>
            <a:picLocks noChangeAspect="1"/>
          </p:cNvPicPr>
          <p:nvPr/>
        </p:nvPicPr>
        <p:blipFill>
          <a:blip r:embed="rId2"/>
          <a:stretch>
            <a:fillRect/>
          </a:stretch>
        </p:blipFill>
        <p:spPr>
          <a:xfrm>
            <a:off x="1279744" y="435579"/>
            <a:ext cx="10561527" cy="6174733"/>
          </a:xfrm>
          <a:prstGeom prst="rect">
            <a:avLst/>
          </a:prstGeom>
        </p:spPr>
      </p:pic>
    </p:spTree>
    <p:extLst>
      <p:ext uri="{BB962C8B-B14F-4D97-AF65-F5344CB8AC3E}">
        <p14:creationId xmlns:p14="http://schemas.microsoft.com/office/powerpoint/2010/main" val="1330821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D7A163D-1676-44A2-A589-CFEA55770EEB}"/>
              </a:ext>
            </a:extLst>
          </p:cNvPr>
          <p:cNvSpPr>
            <a:spLocks noGrp="1"/>
          </p:cNvSpPr>
          <p:nvPr>
            <p:ph type="title"/>
          </p:nvPr>
        </p:nvSpPr>
        <p:spPr>
          <a:xfrm>
            <a:off x="1853391" y="762946"/>
            <a:ext cx="1892530" cy="4632441"/>
          </a:xfrm>
        </p:spPr>
        <p:txBody>
          <a:bodyPr anchor="ctr">
            <a:normAutofit/>
          </a:bodyPr>
          <a:lstStyle/>
          <a:p>
            <a:r>
              <a:rPr lang="en-US" dirty="0" err="1"/>
              <a:t>Enheter</a:t>
            </a:r>
            <a:r>
              <a:rPr lang="en-US" dirty="0">
                <a:cs typeface="Arial"/>
              </a:rPr>
              <a:t/>
            </a:r>
            <a:br>
              <a:rPr lang="en-US" dirty="0">
                <a:cs typeface="Arial"/>
              </a:rPr>
            </a:br>
            <a:r>
              <a:rPr lang="en-US" dirty="0"/>
              <a:t/>
            </a:r>
            <a:br>
              <a:rPr lang="en-US" dirty="0"/>
            </a:br>
            <a:r>
              <a:rPr lang="en-US" dirty="0" err="1">
                <a:cs typeface="Arial"/>
              </a:rPr>
              <a:t>Yksiköt</a:t>
            </a:r>
            <a:endParaRPr lang="en-US" dirty="0"/>
          </a:p>
        </p:txBody>
      </p:sp>
      <p:graphicFrame>
        <p:nvGraphicFramePr>
          <p:cNvPr id="2" name="Content Placeholder 5"/>
          <p:cNvGraphicFramePr>
            <a:graphicFrameLocks/>
          </p:cNvGraphicFramePr>
          <p:nvPr>
            <p:extLst>
              <p:ext uri="{D42A27DB-BD31-4B8C-83A1-F6EECF244321}">
                <p14:modId xmlns:p14="http://schemas.microsoft.com/office/powerpoint/2010/main" val="4292629633"/>
              </p:ext>
            </p:extLst>
          </p:nvPr>
        </p:nvGraphicFramePr>
        <p:xfrm>
          <a:off x="4726181" y="501988"/>
          <a:ext cx="5450609" cy="6092509"/>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7" descr="Kuva, joka sisältää kohteen teksti, clipart-kuva&#10;&#10;Kuvaus luotu automaattisesti">
            <a:extLst>
              <a:ext uri="{FF2B5EF4-FFF2-40B4-BE49-F238E27FC236}">
                <a16:creationId xmlns:a16="http://schemas.microsoft.com/office/drawing/2014/main" id="{9348820B-6AA6-443C-AB0F-D4515F6EA0A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021229" y="4294693"/>
            <a:ext cx="1550376" cy="1697032"/>
          </a:xfrm>
          <a:prstGeom prst="rect">
            <a:avLst/>
          </a:prstGeom>
        </p:spPr>
      </p:pic>
    </p:spTree>
    <p:extLst>
      <p:ext uri="{BB962C8B-B14F-4D97-AF65-F5344CB8AC3E}">
        <p14:creationId xmlns:p14="http://schemas.microsoft.com/office/powerpoint/2010/main" val="4044715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D1BE8A-8D15-4AF9-BCC6-A2DA83B3A419}"/>
              </a:ext>
            </a:extLst>
          </p:cNvPr>
          <p:cNvSpPr>
            <a:spLocks noGrp="1"/>
          </p:cNvSpPr>
          <p:nvPr>
            <p:ph type="title"/>
          </p:nvPr>
        </p:nvSpPr>
        <p:spPr/>
        <p:txBody>
          <a:bodyPr/>
          <a:lstStyle/>
          <a:p>
            <a:r>
              <a:rPr lang="sv-FI" dirty="0" smtClean="0">
                <a:cs typeface="Arial"/>
              </a:rPr>
              <a:t>Språkrelaterade kontakter</a:t>
            </a:r>
            <a:endParaRPr lang="sv-FI" dirty="0">
              <a:cs typeface="Arial"/>
            </a:endParaRPr>
          </a:p>
        </p:txBody>
      </p:sp>
      <p:sp>
        <p:nvSpPr>
          <p:cNvPr id="3" name="Sisällön paikkamerkki 2">
            <a:extLst>
              <a:ext uri="{FF2B5EF4-FFF2-40B4-BE49-F238E27FC236}">
                <a16:creationId xmlns:a16="http://schemas.microsoft.com/office/drawing/2014/main" id="{E964350B-F90C-4DF4-81C2-7BEF73C6C1AF}"/>
              </a:ext>
            </a:extLst>
          </p:cNvPr>
          <p:cNvSpPr>
            <a:spLocks noGrp="1"/>
          </p:cNvSpPr>
          <p:nvPr>
            <p:ph sz="half" idx="1"/>
          </p:nvPr>
        </p:nvSpPr>
        <p:spPr/>
        <p:txBody>
          <a:bodyPr>
            <a:normAutofit fontScale="77500" lnSpcReduction="20000"/>
          </a:bodyPr>
          <a:lstStyle/>
          <a:p>
            <a:r>
              <a:rPr lang="sv-FI" dirty="0"/>
              <a:t>Kontakter om </a:t>
            </a:r>
            <a:r>
              <a:rPr lang="sv-FI" dirty="0" smtClean="0"/>
              <a:t>kommunikation, </a:t>
            </a:r>
            <a:r>
              <a:rPr lang="sv-FI" dirty="0"/>
              <a:t>man vill bli betjänad på finska: 2 st.</a:t>
            </a:r>
          </a:p>
          <a:p>
            <a:r>
              <a:rPr lang="sv-FI" dirty="0" smtClean="0"/>
              <a:t>Kontakter </a:t>
            </a:r>
            <a:r>
              <a:rPr lang="sv-FI" dirty="0"/>
              <a:t>om </a:t>
            </a:r>
            <a:r>
              <a:rPr lang="sv-FI" dirty="0" smtClean="0"/>
              <a:t>kommunikation, </a:t>
            </a:r>
            <a:r>
              <a:rPr lang="sv-FI" dirty="0"/>
              <a:t>man vill bli betjänad på svenska: 1 st.</a:t>
            </a:r>
          </a:p>
          <a:p>
            <a:r>
              <a:rPr lang="sv-FI" dirty="0" smtClean="0"/>
              <a:t>Kontakter </a:t>
            </a:r>
            <a:r>
              <a:rPr lang="sv-FI" dirty="0"/>
              <a:t>om att man vill bli betjänad på något annat språk (både texter och kommunikationen, tolk): 1 st.</a:t>
            </a:r>
          </a:p>
          <a:p>
            <a:r>
              <a:rPr lang="sv-FI" dirty="0" smtClean="0"/>
              <a:t>Kontakter </a:t>
            </a:r>
            <a:r>
              <a:rPr lang="sv-FI" dirty="0"/>
              <a:t>om text och kommunikation: 3 st.</a:t>
            </a:r>
          </a:p>
          <a:p>
            <a:r>
              <a:rPr lang="sv-FI" dirty="0" smtClean="0"/>
              <a:t>Kontakter </a:t>
            </a:r>
            <a:r>
              <a:rPr lang="sv-FI" dirty="0"/>
              <a:t>om text och vårdrespons: 1 st.</a:t>
            </a:r>
          </a:p>
          <a:p>
            <a:r>
              <a:rPr lang="sv-FI" dirty="0" smtClean="0"/>
              <a:t>Kontakter </a:t>
            </a:r>
            <a:r>
              <a:rPr lang="sv-FI" dirty="0"/>
              <a:t>om den övergripande vårdhelheten (inkl. båda språkgrupperna): 5 st.</a:t>
            </a:r>
          </a:p>
          <a:p>
            <a:endParaRPr lang="fi-FI" dirty="0"/>
          </a:p>
        </p:txBody>
      </p:sp>
      <p:pic>
        <p:nvPicPr>
          <p:cNvPr id="6" name="Picture 2" descr="Kommunikaation perusasioita | Angelmama">
            <a:hlinkClick r:id="rId2"/>
            <a:extLst>
              <a:ext uri="{FF2B5EF4-FFF2-40B4-BE49-F238E27FC236}">
                <a16:creationId xmlns:a16="http://schemas.microsoft.com/office/drawing/2014/main" id="{88A830F1-4326-48D5-94A3-9B84AC3DB6B3}"/>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003183" y="2193001"/>
            <a:ext cx="3841915" cy="2549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9303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24F43F2-AF98-45A6-B88F-EA4DF48CC379}"/>
              </a:ext>
            </a:extLst>
          </p:cNvPr>
          <p:cNvSpPr>
            <a:spLocks noGrp="1"/>
          </p:cNvSpPr>
          <p:nvPr>
            <p:ph type="title"/>
          </p:nvPr>
        </p:nvSpPr>
        <p:spPr/>
        <p:txBody>
          <a:bodyPr/>
          <a:lstStyle/>
          <a:p>
            <a:r>
              <a:rPr lang="fi-FI">
                <a:cs typeface="Arial"/>
              </a:rPr>
              <a:t>Kielelliset syyt yhteydenotoille</a:t>
            </a:r>
            <a:endParaRPr lang="fi-FI"/>
          </a:p>
        </p:txBody>
      </p:sp>
      <p:sp>
        <p:nvSpPr>
          <p:cNvPr id="3" name="Sisällön paikkamerkki 2">
            <a:extLst>
              <a:ext uri="{FF2B5EF4-FFF2-40B4-BE49-F238E27FC236}">
                <a16:creationId xmlns:a16="http://schemas.microsoft.com/office/drawing/2014/main" id="{DD109B69-F7BB-48E7-AA1F-EB70DEEB73CB}"/>
              </a:ext>
            </a:extLst>
          </p:cNvPr>
          <p:cNvSpPr>
            <a:spLocks noGrp="1"/>
          </p:cNvSpPr>
          <p:nvPr>
            <p:ph sz="half" idx="1"/>
          </p:nvPr>
        </p:nvSpPr>
        <p:spPr/>
        <p:txBody>
          <a:bodyPr vert="horz" lIns="91440" tIns="45720" rIns="91440" bIns="45720" rtlCol="0" anchor="t">
            <a:normAutofit fontScale="62500" lnSpcReduction="20000"/>
          </a:bodyPr>
          <a:lstStyle/>
          <a:p>
            <a:r>
              <a:rPr lang="fi-FI" dirty="0">
                <a:ea typeface="+mn-lt"/>
                <a:cs typeface="+mn-lt"/>
              </a:rPr>
              <a:t>Puhtaasti kommunikaatioon liittyvä, halutaan palvelua suomeksi: 2 kpl</a:t>
            </a:r>
            <a:endParaRPr lang="en-US" dirty="0">
              <a:ea typeface="+mn-lt"/>
              <a:cs typeface="+mn-lt"/>
            </a:endParaRPr>
          </a:p>
          <a:p>
            <a:endParaRPr lang="fi-FI" dirty="0">
              <a:ea typeface="+mn-lt"/>
              <a:cs typeface="+mn-lt"/>
            </a:endParaRPr>
          </a:p>
          <a:p>
            <a:r>
              <a:rPr lang="fi-FI" dirty="0">
                <a:ea typeface="+mn-lt"/>
                <a:cs typeface="+mn-lt"/>
              </a:rPr>
              <a:t>Puhtaasti kommunikaatioon liittyvä, halutaan palvelua ruotsiksi 1 kpl</a:t>
            </a:r>
            <a:endParaRPr lang="en-US" dirty="0">
              <a:ea typeface="+mn-lt"/>
              <a:cs typeface="+mn-lt"/>
            </a:endParaRPr>
          </a:p>
          <a:p>
            <a:endParaRPr lang="fi-FI" dirty="0">
              <a:ea typeface="+mn-lt"/>
              <a:cs typeface="+mn-lt"/>
            </a:endParaRPr>
          </a:p>
          <a:p>
            <a:r>
              <a:rPr lang="fi-FI" dirty="0">
                <a:ea typeface="+mn-lt"/>
                <a:cs typeface="+mn-lt"/>
              </a:rPr>
              <a:t>Halutaan palvelua muulla kielellä (sekä tekstit että kommunikaatio, tulkki):1 kpl</a:t>
            </a:r>
            <a:endParaRPr lang="en-US" dirty="0">
              <a:ea typeface="+mn-lt"/>
              <a:cs typeface="+mn-lt"/>
            </a:endParaRPr>
          </a:p>
          <a:p>
            <a:endParaRPr lang="fi-FI" dirty="0">
              <a:ea typeface="+mn-lt"/>
              <a:cs typeface="+mn-lt"/>
            </a:endParaRPr>
          </a:p>
          <a:p>
            <a:r>
              <a:rPr lang="fi-FI" dirty="0">
                <a:ea typeface="+mn-lt"/>
                <a:cs typeface="+mn-lt"/>
              </a:rPr>
              <a:t>Tekstiin ja kommunikaatioon liittyvä: 3 kpl</a:t>
            </a:r>
            <a:endParaRPr lang="en-US" dirty="0">
              <a:ea typeface="+mn-lt"/>
              <a:cs typeface="+mn-lt"/>
            </a:endParaRPr>
          </a:p>
          <a:p>
            <a:endParaRPr lang="fi-FI" dirty="0">
              <a:ea typeface="+mn-lt"/>
              <a:cs typeface="+mn-lt"/>
            </a:endParaRPr>
          </a:p>
          <a:p>
            <a:r>
              <a:rPr lang="fi-FI" dirty="0">
                <a:ea typeface="+mn-lt"/>
                <a:cs typeface="+mn-lt"/>
              </a:rPr>
              <a:t>Tekstiin ja hoitopalautteisiin liittyviä 1kpl</a:t>
            </a:r>
            <a:endParaRPr lang="en-US" dirty="0">
              <a:ea typeface="+mn-lt"/>
              <a:cs typeface="+mn-lt"/>
            </a:endParaRPr>
          </a:p>
          <a:p>
            <a:endParaRPr lang="fi-FI" dirty="0">
              <a:ea typeface="+mn-lt"/>
              <a:cs typeface="+mn-lt"/>
            </a:endParaRPr>
          </a:p>
          <a:p>
            <a:r>
              <a:rPr lang="fi-FI" dirty="0">
                <a:ea typeface="+mn-lt"/>
                <a:cs typeface="+mn-lt"/>
              </a:rPr>
              <a:t>Koko hoitokokonaisuuteen vaikuttava (sis. molemman kielisiä): 5 kpl</a:t>
            </a:r>
            <a:endParaRPr lang="en-US" dirty="0">
              <a:ea typeface="+mn-lt"/>
              <a:cs typeface="+mn-lt"/>
            </a:endParaRPr>
          </a:p>
          <a:p>
            <a:endParaRPr lang="fi-FI" dirty="0">
              <a:cs typeface="Arial"/>
            </a:endParaRPr>
          </a:p>
        </p:txBody>
      </p:sp>
      <p:pic>
        <p:nvPicPr>
          <p:cNvPr id="6" name="Picture 2" descr="Kommunikaation perusasioita | Angelmama">
            <a:hlinkClick r:id="rId2"/>
            <a:extLst>
              <a:ext uri="{FF2B5EF4-FFF2-40B4-BE49-F238E27FC236}">
                <a16:creationId xmlns:a16="http://schemas.microsoft.com/office/drawing/2014/main" id="{2E29CEDC-6982-43EA-B7F2-03FAA2A4CD47}"/>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003183" y="2193001"/>
            <a:ext cx="3841915" cy="2549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445288"/>
      </p:ext>
    </p:extLst>
  </p:cSld>
  <p:clrMapOvr>
    <a:masterClrMapping/>
  </p:clrMapOvr>
</p:sld>
</file>

<file path=ppt/theme/theme1.xml><?xml version="1.0" encoding="utf-8"?>
<a:theme xmlns:a="http://schemas.openxmlformats.org/drawingml/2006/main" name="OVHP_teema">
  <a:themeElements>
    <a:clrScheme name="Pohjanmaan hvinvointi">
      <a:dk1>
        <a:srgbClr val="213A8F"/>
      </a:dk1>
      <a:lt1>
        <a:sysClr val="window" lastClr="FFFFFF"/>
      </a:lt1>
      <a:dk2>
        <a:srgbClr val="213A8F"/>
      </a:dk2>
      <a:lt2>
        <a:srgbClr val="FFFFFF"/>
      </a:lt2>
      <a:accent1>
        <a:srgbClr val="213A8F"/>
      </a:accent1>
      <a:accent2>
        <a:srgbClr val="85C598"/>
      </a:accent2>
      <a:accent3>
        <a:srgbClr val="F39690"/>
      </a:accent3>
      <a:accent4>
        <a:srgbClr val="FDC84A"/>
      </a:accent4>
      <a:accent5>
        <a:srgbClr val="00A174"/>
      </a:accent5>
      <a:accent6>
        <a:srgbClr val="008464"/>
      </a:accent6>
      <a:hlink>
        <a:srgbClr val="85C598"/>
      </a:hlink>
      <a:folHlink>
        <a:srgbClr val="85C5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VPH_Esitys_KAKSIKIELINEN_2.pptx" id="{16543AA2-1E3E-491F-8B81-45952EFEF287}" vid="{09D21A66-0082-4B36-B091-00426A1F822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F624FB2EFDB9924B8FBA65ADB913B5DA" ma:contentTypeVersion="14" ma:contentTypeDescription="Luo uusi asiakirja." ma:contentTypeScope="" ma:versionID="ce86965b41473c2fda31a7cae6f53e5a">
  <xsd:schema xmlns:xsd="http://www.w3.org/2001/XMLSchema" xmlns:xs="http://www.w3.org/2001/XMLSchema" xmlns:p="http://schemas.microsoft.com/office/2006/metadata/properties" xmlns:ns3="7c562a57-e084-459d-9600-c01f60ddd8b8" xmlns:ns4="068ff314-3be9-4d64-a328-8e453009dbc4" targetNamespace="http://schemas.microsoft.com/office/2006/metadata/properties" ma:root="true" ma:fieldsID="725824a4b9cf66f6f75ef8900cd42560" ns3:_="" ns4:_="">
    <xsd:import namespace="7c562a57-e084-459d-9600-c01f60ddd8b8"/>
    <xsd:import namespace="068ff314-3be9-4d64-a328-8e453009dbc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562a57-e084-459d-9600-c01f60ddd8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68ff314-3be9-4d64-a328-8e453009dbc4" elementFormDefault="qualified">
    <xsd:import namespace="http://schemas.microsoft.com/office/2006/documentManagement/types"/>
    <xsd:import namespace="http://schemas.microsoft.com/office/infopath/2007/PartnerControls"/>
    <xsd:element name="SharedWithUsers" ma:index="15"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Jakamisen tiedot" ma:internalName="SharedWithDetails" ma:readOnly="true">
      <xsd:simpleType>
        <xsd:restriction base="dms:Note">
          <xsd:maxLength value="255"/>
        </xsd:restriction>
      </xsd:simpleType>
    </xsd:element>
    <xsd:element name="SharingHintHash" ma:index="17"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7FC839-4650-447C-B0EA-14B9C3FABD1E}">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7c562a57-e084-459d-9600-c01f60ddd8b8"/>
    <ds:schemaRef ds:uri="http://purl.org/dc/terms/"/>
    <ds:schemaRef ds:uri="http://schemas.openxmlformats.org/package/2006/metadata/core-properties"/>
    <ds:schemaRef ds:uri="068ff314-3be9-4d64-a328-8e453009dbc4"/>
    <ds:schemaRef ds:uri="http://www.w3.org/XML/1998/namespace"/>
    <ds:schemaRef ds:uri="http://purl.org/dc/dcmitype/"/>
  </ds:schemaRefs>
</ds:datastoreItem>
</file>

<file path=customXml/itemProps2.xml><?xml version="1.0" encoding="utf-8"?>
<ds:datastoreItem xmlns:ds="http://schemas.openxmlformats.org/officeDocument/2006/customXml" ds:itemID="{6563DCC6-39C6-4738-847E-4372C80C3FA8}">
  <ds:schemaRefs>
    <ds:schemaRef ds:uri="http://schemas.microsoft.com/sharepoint/v3/contenttype/forms"/>
  </ds:schemaRefs>
</ds:datastoreItem>
</file>

<file path=customXml/itemProps3.xml><?xml version="1.0" encoding="utf-8"?>
<ds:datastoreItem xmlns:ds="http://schemas.openxmlformats.org/officeDocument/2006/customXml" ds:itemID="{E7249BC0-8F90-4324-96CC-4FAB900863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562a57-e084-459d-9600-c01f60ddd8b8"/>
    <ds:schemaRef ds:uri="068ff314-3be9-4d64-a328-8e453009db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OVPH_Esitys_KAKSIKIELINEN</Template>
  <TotalTime>41</TotalTime>
  <Words>747</Words>
  <Application>Microsoft Office PowerPoint</Application>
  <PresentationFormat>Laajakuva</PresentationFormat>
  <Paragraphs>82</Paragraphs>
  <Slides>10</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10</vt:i4>
      </vt:variant>
    </vt:vector>
  </HeadingPairs>
  <TitlesOfParts>
    <vt:vector size="13" baseType="lpstr">
      <vt:lpstr>Arial</vt:lpstr>
      <vt:lpstr>Segoe UI</vt:lpstr>
      <vt:lpstr>OVHP_teema</vt:lpstr>
      <vt:lpstr>Kontakter med patientombudsmän 2021</vt:lpstr>
      <vt:lpstr>PowerPoint-esitys</vt:lpstr>
      <vt:lpstr>PowerPoint-esitys</vt:lpstr>
      <vt:lpstr>PowerPoint-esitys</vt:lpstr>
      <vt:lpstr>Om kontakterna</vt:lpstr>
      <vt:lpstr>PowerPoint-esitys</vt:lpstr>
      <vt:lpstr>Enheter  Yksiköt</vt:lpstr>
      <vt:lpstr>Språkrelaterade kontakter</vt:lpstr>
      <vt:lpstr>Kielelliset syyt yhteydenotoille</vt:lpstr>
      <vt:lpstr>Nämnden för minoritetsspråket -&gt; Nationalspråksnämnden</vt:lpstr>
    </vt:vector>
  </TitlesOfParts>
  <Company>Medbit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Mäkinen Sari</dc:creator>
  <cp:lastModifiedBy>Päivi Berg</cp:lastModifiedBy>
  <cp:revision>10</cp:revision>
  <dcterms:created xsi:type="dcterms:W3CDTF">2022-02-25T11:32:39Z</dcterms:created>
  <dcterms:modified xsi:type="dcterms:W3CDTF">2022-03-11T10:13:58Z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0x010100F624FB2EFDB9924B8FBA65ADB913B5DA</vt:lpwstr>
  </property>
</Properties>
</file>