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9" r:id="rId5"/>
  </p:sldMasterIdLst>
  <p:sldIdLst>
    <p:sldId id="256" r:id="rId6"/>
    <p:sldId id="258" r:id="rId7"/>
    <p:sldId id="267" r:id="rId8"/>
    <p:sldId id="266" r:id="rId9"/>
    <p:sldId id="283" r:id="rId10"/>
    <p:sldId id="271" r:id="rId11"/>
    <p:sldId id="270" r:id="rId12"/>
    <p:sldId id="272" r:id="rId13"/>
    <p:sldId id="273" r:id="rId14"/>
    <p:sldId id="274" r:id="rId15"/>
    <p:sldId id="276" r:id="rId16"/>
    <p:sldId id="275" r:id="rId17"/>
    <p:sldId id="280" r:id="rId18"/>
    <p:sldId id="282" r:id="rId19"/>
    <p:sldId id="278" r:id="rId20"/>
    <p:sldId id="262" r:id="rId21"/>
    <p:sldId id="264"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DC902741-10C0-4D63-AE4A-E07C95B00761}">
          <p14:sldIdLst>
            <p14:sldId id="256"/>
            <p14:sldId id="258"/>
            <p14:sldId id="267"/>
            <p14:sldId id="266"/>
            <p14:sldId id="283"/>
            <p14:sldId id="271"/>
            <p14:sldId id="270"/>
            <p14:sldId id="272"/>
            <p14:sldId id="273"/>
            <p14:sldId id="274"/>
            <p14:sldId id="276"/>
            <p14:sldId id="275"/>
            <p14:sldId id="280"/>
            <p14:sldId id="282"/>
            <p14:sldId id="278"/>
          </p14:sldIdLst>
        </p14:section>
        <p14:section name="Nimetön osa" id="{CD9CFC1E-4C10-407B-9E68-161D2EF302E5}">
          <p14:sldIdLst>
            <p14:sldId id="262"/>
          </p14:sldIdLst>
        </p14:section>
        <p14:section name="Nimetön osa" id="{65133C89-169D-47A8-84C7-89B2267C9296}">
          <p14:sldIdLst>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53"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0.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0.sv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5"/>
            <a:ext cx="7911566" cy="1486918"/>
          </a:xfrm>
        </p:spPr>
        <p:txBody>
          <a:bodyPr anchor="b">
            <a:normAutofit/>
          </a:bodyPr>
          <a:lstStyle>
            <a:lvl1pPr>
              <a:defRPr sz="4600" b="1">
                <a:solidFill>
                  <a:schemeClr val="bg1"/>
                </a:solidFill>
              </a:defRPr>
            </a:lvl1pPr>
          </a:lstStyle>
          <a:p>
            <a:r>
              <a:rPr lang="sv-SE" dirty="0"/>
              <a:t>Klicka för att sätta </a:t>
            </a:r>
            <a:br>
              <a:rPr lang="sv-SE" dirty="0"/>
            </a:br>
            <a:r>
              <a:rPr lang="sv-SE" dirty="0"/>
              <a:t>rubriken</a:t>
            </a:r>
            <a:endParaRPr lang="fi-FI" dirty="0"/>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176950" y="4108279"/>
            <a:ext cx="7934716" cy="347919"/>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200100" y="2424953"/>
            <a:ext cx="7911566" cy="1334867"/>
          </a:xfrm>
        </p:spPr>
        <p:txBody>
          <a:bodyPr>
            <a:noAutofit/>
          </a:bodyPr>
          <a:lstStyle>
            <a:lvl1pPr marL="0" indent="0">
              <a:buNone/>
              <a:defRPr sz="46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176950" y="4469073"/>
            <a:ext cx="7934716" cy="358516"/>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alaotsikko napsauttamalla</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5924891"/>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dirty="0" err="1">
                <a:effectLst/>
                <a:latin typeface="Segoe UI" panose="020B0502040204020203" pitchFamily="34" charset="0"/>
              </a:rPr>
              <a:t>Författarinformation</a:t>
            </a:r>
            <a:r>
              <a:rPr lang="fi-FI" b="0" i="0" dirty="0">
                <a:effectLst/>
                <a:latin typeface="Segoe UI" panose="020B0502040204020203" pitchFamily="34" charset="0"/>
              </a:rPr>
              <a:t> </a:t>
            </a:r>
            <a:r>
              <a:rPr lang="fi-FI" b="0" i="0" dirty="0" err="1">
                <a:effectLst/>
                <a:latin typeface="Segoe UI" panose="020B0502040204020203" pitchFamily="34" charset="0"/>
              </a:rPr>
              <a:t>Förnamn</a:t>
            </a:r>
            <a:r>
              <a:rPr lang="fi-FI" b="0" i="0" dirty="0">
                <a:effectLst/>
                <a:latin typeface="Segoe UI" panose="020B0502040204020203" pitchFamily="34" charset="0"/>
              </a:rPr>
              <a:t> </a:t>
            </a:r>
            <a:r>
              <a:rPr lang="fi-FI" b="0" i="0" dirty="0" err="1">
                <a:effectLst/>
                <a:latin typeface="Segoe UI" panose="020B0502040204020203" pitchFamily="34" charset="0"/>
              </a:rPr>
              <a:t>Efternamn</a:t>
            </a:r>
            <a:r>
              <a:rPr lang="fi-FI" b="0" i="0" dirty="0">
                <a:effectLst/>
                <a:latin typeface="Segoe UI" panose="020B0502040204020203" pitchFamily="34" charset="0"/>
              </a:rPr>
              <a:t> | Datum</a:t>
            </a:r>
          </a:p>
        </p:txBody>
      </p:sp>
      <p:sp>
        <p:nvSpPr>
          <p:cNvPr id="15" name="Tekstin paikkamerkki 2">
            <a:extLst>
              <a:ext uri="{FF2B5EF4-FFF2-40B4-BE49-F238E27FC236}">
                <a16:creationId xmlns:a16="http://schemas.microsoft.com/office/drawing/2014/main" id="{78223105-2747-431E-92BF-E23275C725C8}"/>
              </a:ext>
            </a:extLst>
          </p:cNvPr>
          <p:cNvSpPr>
            <a:spLocks noGrp="1"/>
          </p:cNvSpPr>
          <p:nvPr>
            <p:ph type="body" idx="14" hasCustomPrompt="1"/>
          </p:nvPr>
        </p:nvSpPr>
        <p:spPr>
          <a:xfrm>
            <a:off x="2184666" y="6176284"/>
            <a:ext cx="4443769" cy="233637"/>
          </a:xfrm>
        </p:spPr>
        <p:txBody>
          <a:bodyPr>
            <a:noAutofit/>
          </a:bodyPr>
          <a:lstStyle>
            <a:lvl1pPr marL="0" indent="0">
              <a:lnSpc>
                <a:spcPts val="1200"/>
              </a:lnSpc>
              <a:spcBef>
                <a:spcPts val="600"/>
              </a:spcBef>
              <a:buNone/>
              <a:defRPr sz="12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Tekijätiedot Etunimi Sukunimi | päivämäärä</a:t>
            </a:r>
          </a:p>
        </p:txBody>
      </p:sp>
    </p:spTree>
    <p:extLst>
      <p:ext uri="{BB962C8B-B14F-4D97-AF65-F5344CB8AC3E}">
        <p14:creationId xmlns:p14="http://schemas.microsoft.com/office/powerpoint/2010/main" val="40191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2771598" y="3732247"/>
            <a:ext cx="7710725" cy="351638"/>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err="1"/>
              <a:t>Förnamn</a:t>
            </a:r>
            <a:r>
              <a:rPr lang="fi-FI" dirty="0"/>
              <a:t> </a:t>
            </a:r>
            <a:r>
              <a:rPr lang="fi-FI" dirty="0" err="1"/>
              <a:t>Efternamn</a:t>
            </a:r>
            <a:r>
              <a:rPr lang="fi-FI" dirty="0"/>
              <a:t> | </a:t>
            </a:r>
            <a:r>
              <a:rPr lang="fi-FI" dirty="0" err="1"/>
              <a:t>Kontaktinformation</a:t>
            </a:r>
            <a:r>
              <a:rPr lang="fi-FI" dirty="0"/>
              <a:t> | osterbottensvalfard.fi</a:t>
            </a:r>
          </a:p>
        </p:txBody>
      </p:sp>
      <p:sp>
        <p:nvSpPr>
          <p:cNvPr id="9" name="Tekstin paikkamerkki 2">
            <a:extLst>
              <a:ext uri="{FF2B5EF4-FFF2-40B4-BE49-F238E27FC236}">
                <a16:creationId xmlns:a16="http://schemas.microsoft.com/office/drawing/2014/main" id="{0DE65701-5ECA-42E6-93A8-3C3804750825}"/>
              </a:ext>
            </a:extLst>
          </p:cNvPr>
          <p:cNvSpPr>
            <a:spLocks noGrp="1"/>
          </p:cNvSpPr>
          <p:nvPr>
            <p:ph type="body" idx="11" hasCustomPrompt="1"/>
          </p:nvPr>
        </p:nvSpPr>
        <p:spPr>
          <a:xfrm>
            <a:off x="2771598" y="4093040"/>
            <a:ext cx="7710725" cy="351639"/>
          </a:xfrm>
        </p:spPr>
        <p:txBody>
          <a:bodyPr>
            <a:normAutofit/>
          </a:bodyPr>
          <a:lstStyle>
            <a:lvl1pPr marL="0" indent="0" algn="ctr">
              <a:buNone/>
              <a:defRPr sz="18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Etunimi Sukunimi | Yhteystiedot | pohjanmaanhyvinvointi.fi</a:t>
            </a:r>
          </a:p>
        </p:txBody>
      </p:sp>
    </p:spTree>
    <p:extLst>
      <p:ext uri="{BB962C8B-B14F-4D97-AF65-F5344CB8AC3E}">
        <p14:creationId xmlns:p14="http://schemas.microsoft.com/office/powerpoint/2010/main" val="335391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4"/>
            <a:ext cx="7911566" cy="2072107"/>
          </a:xfrm>
        </p:spPr>
        <p:txBody>
          <a:bodyPr anchor="b">
            <a:normAutofit/>
          </a:bodyPr>
          <a:lstStyle>
            <a:lvl1pPr>
              <a:defRPr sz="6600" b="1">
                <a:solidFill>
                  <a:schemeClr val="bg1"/>
                </a:solidFill>
              </a:defRPr>
            </a:lvl1pPr>
          </a:lstStyle>
          <a:p>
            <a:r>
              <a:rPr lang="sv-SE" dirty="0"/>
              <a:t>Klicka för att sätta </a:t>
            </a:r>
            <a:br>
              <a:rPr lang="sv-SE" dirty="0"/>
            </a:br>
            <a:r>
              <a:rPr lang="sv-SE" dirty="0"/>
              <a:t>rubriken</a:t>
            </a:r>
            <a:endParaRPr lang="fi-FI" dirty="0"/>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200100" y="3413033"/>
            <a:ext cx="7934716" cy="347919"/>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6156384"/>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dirty="0" err="1">
                <a:effectLst/>
                <a:latin typeface="Segoe UI" panose="020B0502040204020203" pitchFamily="34" charset="0"/>
              </a:rPr>
              <a:t>Författarinformation</a:t>
            </a:r>
            <a:r>
              <a:rPr lang="fi-FI" b="0" i="0" dirty="0">
                <a:effectLst/>
                <a:latin typeface="Segoe UI" panose="020B0502040204020203" pitchFamily="34" charset="0"/>
              </a:rPr>
              <a:t> </a:t>
            </a:r>
            <a:r>
              <a:rPr lang="fi-FI" b="0" i="0" dirty="0" err="1">
                <a:effectLst/>
                <a:latin typeface="Segoe UI" panose="020B0502040204020203" pitchFamily="34" charset="0"/>
              </a:rPr>
              <a:t>Förnamn</a:t>
            </a:r>
            <a:r>
              <a:rPr lang="fi-FI" b="0" i="0" dirty="0">
                <a:effectLst/>
                <a:latin typeface="Segoe UI" panose="020B0502040204020203" pitchFamily="34" charset="0"/>
              </a:rPr>
              <a:t> </a:t>
            </a:r>
            <a:r>
              <a:rPr lang="fi-FI" b="0" i="0" dirty="0" err="1">
                <a:effectLst/>
                <a:latin typeface="Segoe UI" panose="020B0502040204020203" pitchFamily="34" charset="0"/>
              </a:rPr>
              <a:t>Efternamn</a:t>
            </a:r>
            <a:r>
              <a:rPr lang="fi-FI" b="0" i="0" dirty="0">
                <a:effectLst/>
                <a:latin typeface="Segoe UI" panose="020B0502040204020203" pitchFamily="34" charset="0"/>
              </a:rPr>
              <a:t> | Datum</a:t>
            </a:r>
          </a:p>
        </p:txBody>
      </p:sp>
    </p:spTree>
    <p:extLst>
      <p:ext uri="{BB962C8B-B14F-4D97-AF65-F5344CB8AC3E}">
        <p14:creationId xmlns:p14="http://schemas.microsoft.com/office/powerpoint/2010/main" val="26360458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92742" y="567159"/>
            <a:ext cx="4911522" cy="2299519"/>
          </a:xfrm>
        </p:spPr>
        <p:txBody>
          <a:bodyPr anchor="b">
            <a:normAutofit/>
          </a:bodyPr>
          <a:lstStyle>
            <a:lvl1pPr>
              <a:defRPr sz="4800" b="1">
                <a:solidFill>
                  <a:schemeClr val="bg1"/>
                </a:solidFill>
              </a:defRPr>
            </a:lvl1pPr>
          </a:lstStyle>
          <a:p>
            <a:r>
              <a:rPr lang="sv-SE" dirty="0"/>
              <a:t>Klicka för att sätta rubriken</a:t>
            </a:r>
            <a:endParaRPr lang="fi-FI" dirty="0"/>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92742" y="3136739"/>
            <a:ext cx="4911522" cy="1018844"/>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792742"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92743" y="442564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dirty="0" err="1">
                <a:effectLst/>
                <a:latin typeface="Segoe UI" panose="020B0502040204020203" pitchFamily="34" charset="0"/>
              </a:rPr>
              <a:t>Författarinformation</a:t>
            </a:r>
            <a:r>
              <a:rPr lang="fi-FI" b="0" i="0" dirty="0">
                <a:effectLst/>
                <a:latin typeface="Segoe UI" panose="020B0502040204020203" pitchFamily="34" charset="0"/>
              </a:rPr>
              <a:t> </a:t>
            </a:r>
            <a:r>
              <a:rPr lang="fi-FI" b="0" i="0" dirty="0" err="1">
                <a:effectLst/>
                <a:latin typeface="Segoe UI" panose="020B0502040204020203" pitchFamily="34" charset="0"/>
              </a:rPr>
              <a:t>Förnamn</a:t>
            </a:r>
            <a:r>
              <a:rPr lang="fi-FI" b="0" i="0" dirty="0">
                <a:effectLst/>
                <a:latin typeface="Segoe UI" panose="020B0502040204020203" pitchFamily="34" charset="0"/>
              </a:rPr>
              <a:t> </a:t>
            </a:r>
            <a:r>
              <a:rPr lang="fi-FI" b="0" i="0" dirty="0" err="1">
                <a:effectLst/>
                <a:latin typeface="Segoe UI" panose="020B0502040204020203" pitchFamily="34" charset="0"/>
              </a:rPr>
              <a:t>Efternamn</a:t>
            </a:r>
            <a:r>
              <a:rPr lang="fi-FI" b="0" i="0" dirty="0">
                <a:effectLst/>
                <a:latin typeface="Segoe UI" panose="020B0502040204020203" pitchFamily="34" charset="0"/>
              </a:rPr>
              <a:t> | Datum</a:t>
            </a:r>
          </a:p>
        </p:txBody>
      </p:sp>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dirty="0" err="1">
                <a:effectLst/>
                <a:latin typeface="Segoe UI" panose="020B0502040204020203" pitchFamily="34" charset="0"/>
              </a:rPr>
              <a:t>Infoga</a:t>
            </a:r>
            <a:r>
              <a:rPr lang="fi-FI" b="0" i="0" dirty="0">
                <a:effectLst/>
                <a:latin typeface="Segoe UI" panose="020B0502040204020203" pitchFamily="34" charset="0"/>
              </a:rPr>
              <a:t> bild</a:t>
            </a:r>
            <a:endParaRPr lang="fi-FI" dirty="0"/>
          </a:p>
        </p:txBody>
      </p:sp>
    </p:spTree>
    <p:extLst>
      <p:ext uri="{BB962C8B-B14F-4D97-AF65-F5344CB8AC3E}">
        <p14:creationId xmlns:p14="http://schemas.microsoft.com/office/powerpoint/2010/main" val="3396106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9327754" cy="1563565"/>
          </a:xfrm>
        </p:spPr>
        <p:txBody>
          <a:bodyPr>
            <a:normAutofit/>
          </a:bodyPr>
          <a:lstStyle>
            <a:lvl1pPr>
              <a:defRPr sz="3200" b="1"/>
            </a:lvl1pPr>
          </a:lstStyle>
          <a:p>
            <a:r>
              <a:rPr lang="sv-SE" dirty="0"/>
              <a:t>Klicka för att sätta </a:t>
            </a:r>
            <a:br>
              <a:rPr lang="sv-SE" dirty="0"/>
            </a:br>
            <a:r>
              <a:rPr lang="sv-SE" dirty="0"/>
              <a:t>rubriken</a:t>
            </a:r>
            <a:endParaRPr lang="fi-FI" dirty="0"/>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89" y="2326511"/>
            <a:ext cx="9327755"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dirty="0">
                <a:effectLst/>
                <a:latin typeface="Segoe UI" panose="020B0502040204020203" pitchFamily="34" charset="0"/>
              </a:rPr>
              <a:t>Klicka för att sätta texten</a:t>
            </a:r>
          </a:p>
        </p:txBody>
      </p:sp>
    </p:spTree>
    <p:extLst>
      <p:ext uri="{BB962C8B-B14F-4D97-AF65-F5344CB8AC3E}">
        <p14:creationId xmlns:p14="http://schemas.microsoft.com/office/powerpoint/2010/main" val="415514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 + bild / 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dirty="0"/>
              <a:t>Klicka för att sätta </a:t>
            </a:r>
            <a:br>
              <a:rPr lang="sv-SE" dirty="0"/>
            </a:br>
            <a:r>
              <a:rPr lang="sv-SE" dirty="0"/>
              <a:t>rubriken</a:t>
            </a:r>
            <a:endParaRPr lang="fi-FI" dirty="0"/>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dirty="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2"/>
                </a:solidFill>
              </a:defRPr>
            </a:lvl1pPr>
          </a:lstStyle>
          <a:p>
            <a:pPr algn="l"/>
            <a:r>
              <a:rPr lang="fi-FI" b="0" i="0" dirty="0" err="1">
                <a:effectLst/>
                <a:latin typeface="Segoe UI" panose="020B0502040204020203" pitchFamily="34" charset="0"/>
              </a:rPr>
              <a:t>Infoga</a:t>
            </a:r>
            <a:r>
              <a:rPr lang="fi-FI" b="0" i="0" dirty="0">
                <a:effectLst/>
                <a:latin typeface="Segoe UI" panose="020B0502040204020203" pitchFamily="34" charset="0"/>
              </a:rPr>
              <a:t> bild</a:t>
            </a:r>
          </a:p>
        </p:txBody>
      </p:sp>
    </p:spTree>
    <p:extLst>
      <p:ext uri="{BB962C8B-B14F-4D97-AF65-F5344CB8AC3E}">
        <p14:creationId xmlns:p14="http://schemas.microsoft.com/office/powerpoint/2010/main" val="2610828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bg1"/>
                </a:solidFill>
              </a:defRPr>
            </a:lvl1pPr>
          </a:lstStyle>
          <a:p>
            <a:r>
              <a:rPr lang="sv-SE" dirty="0"/>
              <a:t>Klicka för att sätta </a:t>
            </a:r>
            <a:br>
              <a:rPr lang="sv-SE" dirty="0"/>
            </a:br>
            <a:r>
              <a:rPr lang="sv-SE" dirty="0"/>
              <a:t>rubriken</a:t>
            </a:r>
            <a:endParaRPr lang="fi-FI" dirty="0"/>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51512" y="4374498"/>
            <a:ext cx="7881448" cy="405846"/>
          </a:xfrm>
        </p:spPr>
        <p:txBody>
          <a:bodyPr>
            <a:noAutofit/>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229377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2" name="Kuva 11">
            <a:extLst>
              <a:ext uri="{FF2B5EF4-FFF2-40B4-BE49-F238E27FC236}">
                <a16:creationId xmlns:a16="http://schemas.microsoft.com/office/drawing/2014/main" id="{F6B8AB5D-811F-4B06-A2B7-A29159A8EF82}"/>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t="7582" r="2599" b="7653"/>
          <a:stretch/>
        </p:blipFill>
        <p:spPr>
          <a:xfrm>
            <a:off x="2553495" y="-1"/>
            <a:ext cx="9638506" cy="6858001"/>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4" name="Otsikko 1">
            <a:extLst>
              <a:ext uri="{FF2B5EF4-FFF2-40B4-BE49-F238E27FC236}">
                <a16:creationId xmlns:a16="http://schemas.microsoft.com/office/drawing/2014/main" id="{6B794C0E-ABDA-46B2-87C9-9CE37E803DF1}"/>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dirty="0"/>
              <a:t>Klicka för att sätta </a:t>
            </a:r>
            <a:br>
              <a:rPr lang="sv-SE" dirty="0"/>
            </a:br>
            <a:r>
              <a:rPr lang="sv-SE" dirty="0"/>
              <a:t>rubriken</a:t>
            </a:r>
            <a:endParaRPr lang="fi-FI" dirty="0"/>
          </a:p>
        </p:txBody>
      </p:sp>
      <p:sp>
        <p:nvSpPr>
          <p:cNvPr id="15" name="Tekstin paikkamerkki 2">
            <a:extLst>
              <a:ext uri="{FF2B5EF4-FFF2-40B4-BE49-F238E27FC236}">
                <a16:creationId xmlns:a16="http://schemas.microsoft.com/office/drawing/2014/main" id="{3A0EC7A0-5676-4A13-9CF1-A44526782232}"/>
              </a:ext>
            </a:extLst>
          </p:cNvPr>
          <p:cNvSpPr>
            <a:spLocks noGrp="1"/>
          </p:cNvSpPr>
          <p:nvPr>
            <p:ph type="body" idx="1" hasCustomPrompt="1"/>
          </p:nvPr>
        </p:nvSpPr>
        <p:spPr>
          <a:xfrm>
            <a:off x="2651511" y="4281899"/>
            <a:ext cx="7881449" cy="382697"/>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1113327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Mellanrubrik / Väliotsikko 1">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97326C7A-C2EB-4325-8143-E8591DB57890}"/>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t="7122" r="2989" b="8476"/>
          <a:stretch/>
        </p:blipFill>
        <p:spPr>
          <a:xfrm>
            <a:off x="2550911" y="0"/>
            <a:ext cx="9641089"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4" name="Otsikko 1">
            <a:extLst>
              <a:ext uri="{FF2B5EF4-FFF2-40B4-BE49-F238E27FC236}">
                <a16:creationId xmlns:a16="http://schemas.microsoft.com/office/drawing/2014/main" id="{9E67AA12-B1E4-4AFF-9D09-DF4180C6A35E}"/>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dirty="0"/>
              <a:t>Klicka för att sätta </a:t>
            </a:r>
            <a:br>
              <a:rPr lang="sv-SE" dirty="0"/>
            </a:br>
            <a:r>
              <a:rPr lang="sv-SE" dirty="0"/>
              <a:t>rubriken</a:t>
            </a:r>
            <a:endParaRPr lang="fi-FI" dirty="0"/>
          </a:p>
        </p:txBody>
      </p:sp>
      <p:sp>
        <p:nvSpPr>
          <p:cNvPr id="15" name="Tekstin paikkamerkki 2">
            <a:extLst>
              <a:ext uri="{FF2B5EF4-FFF2-40B4-BE49-F238E27FC236}">
                <a16:creationId xmlns:a16="http://schemas.microsoft.com/office/drawing/2014/main" id="{1BBE9987-4AB2-4C77-9BF5-E044F5744C48}"/>
              </a:ext>
            </a:extLst>
          </p:cNvPr>
          <p:cNvSpPr>
            <a:spLocks noGrp="1"/>
          </p:cNvSpPr>
          <p:nvPr>
            <p:ph type="body" idx="1" hasCustomPrompt="1"/>
          </p:nvPr>
        </p:nvSpPr>
        <p:spPr>
          <a:xfrm>
            <a:off x="2651511" y="4281900"/>
            <a:ext cx="7881449" cy="428996"/>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536138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503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3043858" y="3604926"/>
            <a:ext cx="7710725" cy="351638"/>
          </a:xfrm>
        </p:spPr>
        <p:txBody>
          <a:bodyPr>
            <a:normAutofit/>
          </a:bodyPr>
          <a:lstStyle>
            <a:lvl1pPr marL="0" indent="0" algn="ctr">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err="1"/>
              <a:t>Förnamn</a:t>
            </a:r>
            <a:r>
              <a:rPr lang="fi-FI" dirty="0"/>
              <a:t> </a:t>
            </a:r>
            <a:r>
              <a:rPr lang="fi-FI" dirty="0" err="1"/>
              <a:t>Efternamn</a:t>
            </a:r>
            <a:r>
              <a:rPr lang="fi-FI" dirty="0"/>
              <a:t> | </a:t>
            </a:r>
            <a:r>
              <a:rPr lang="fi-FI" dirty="0" err="1"/>
              <a:t>Kontaktinformation</a:t>
            </a:r>
            <a:r>
              <a:rPr lang="fi-FI" dirty="0"/>
              <a:t> | osterbottensvalfard.fi</a:t>
            </a:r>
          </a:p>
        </p:txBody>
      </p:sp>
    </p:spTree>
    <p:extLst>
      <p:ext uri="{BB962C8B-B14F-4D97-AF65-F5344CB8AC3E}">
        <p14:creationId xmlns:p14="http://schemas.microsoft.com/office/powerpoint/2010/main" val="22354121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45850" y="558169"/>
            <a:ext cx="4911522" cy="1486918"/>
          </a:xfrm>
        </p:spPr>
        <p:txBody>
          <a:bodyPr anchor="b">
            <a:normAutofit/>
          </a:bodyPr>
          <a:lstStyle>
            <a:lvl1pPr>
              <a:defRPr sz="3600" b="1">
                <a:solidFill>
                  <a:schemeClr val="bg1"/>
                </a:solidFill>
              </a:defRPr>
            </a:lvl1pPr>
          </a:lstStyle>
          <a:p>
            <a:r>
              <a:rPr lang="sv-SE" dirty="0"/>
              <a:t>Klicka för att sätta rubriken</a:t>
            </a:r>
            <a:endParaRPr lang="fi-FI" dirty="0"/>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1745850" y="2068237"/>
            <a:ext cx="4911522" cy="1318543"/>
          </a:xfrm>
        </p:spPr>
        <p:txBody>
          <a:bodyPr>
            <a:noAutofit/>
          </a:bodyPr>
          <a:lstStyle>
            <a:lvl1pPr marL="0" indent="0">
              <a:buNone/>
              <a:defRPr sz="36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45850" y="3754925"/>
            <a:ext cx="4911522" cy="400658"/>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1745850" y="4173594"/>
            <a:ext cx="4911522" cy="400658"/>
          </a:xfrm>
        </p:spPr>
        <p:txBody>
          <a:bodyPr>
            <a:normAutofit/>
          </a:bodyPr>
          <a:lstStyle>
            <a:lvl1pPr marL="0" indent="0">
              <a:buNone/>
              <a:defRPr sz="18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alaotsikko napsauttamalla</a:t>
            </a:r>
          </a:p>
        </p:txBody>
      </p:sp>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45850" y="472247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dirty="0" err="1">
                <a:effectLst/>
                <a:latin typeface="Segoe UI" panose="020B0502040204020203" pitchFamily="34" charset="0"/>
              </a:rPr>
              <a:t>Författarinformation</a:t>
            </a:r>
            <a:r>
              <a:rPr lang="fi-FI" b="0" i="0" dirty="0">
                <a:effectLst/>
                <a:latin typeface="Segoe UI" panose="020B0502040204020203" pitchFamily="34" charset="0"/>
              </a:rPr>
              <a:t> </a:t>
            </a:r>
            <a:r>
              <a:rPr lang="fi-FI" b="0" i="0" dirty="0" err="1">
                <a:effectLst/>
                <a:latin typeface="Segoe UI" panose="020B0502040204020203" pitchFamily="34" charset="0"/>
              </a:rPr>
              <a:t>Förnamn</a:t>
            </a:r>
            <a:r>
              <a:rPr lang="fi-FI" b="0" i="0" dirty="0">
                <a:effectLst/>
                <a:latin typeface="Segoe UI" panose="020B0502040204020203" pitchFamily="34" charset="0"/>
              </a:rPr>
              <a:t> </a:t>
            </a:r>
            <a:r>
              <a:rPr lang="fi-FI" b="0" i="0" dirty="0" err="1">
                <a:effectLst/>
                <a:latin typeface="Segoe UI" panose="020B0502040204020203" pitchFamily="34" charset="0"/>
              </a:rPr>
              <a:t>Efternamn</a:t>
            </a:r>
            <a:r>
              <a:rPr lang="fi-FI" b="0" i="0" dirty="0">
                <a:effectLst/>
                <a:latin typeface="Segoe UI" panose="020B0502040204020203" pitchFamily="34" charset="0"/>
              </a:rPr>
              <a:t> | Datum</a:t>
            </a:r>
          </a:p>
        </p:txBody>
      </p:sp>
      <p:sp>
        <p:nvSpPr>
          <p:cNvPr id="15" name="Tekstin paikkamerkki 2">
            <a:extLst>
              <a:ext uri="{FF2B5EF4-FFF2-40B4-BE49-F238E27FC236}">
                <a16:creationId xmlns:a16="http://schemas.microsoft.com/office/drawing/2014/main" id="{78223105-2747-431E-92BF-E23275C725C8}"/>
              </a:ext>
            </a:extLst>
          </p:cNvPr>
          <p:cNvSpPr>
            <a:spLocks noGrp="1"/>
          </p:cNvSpPr>
          <p:nvPr>
            <p:ph type="body" idx="14" hasCustomPrompt="1"/>
          </p:nvPr>
        </p:nvSpPr>
        <p:spPr>
          <a:xfrm>
            <a:off x="1745849" y="5025558"/>
            <a:ext cx="4911521" cy="279730"/>
          </a:xfrm>
        </p:spPr>
        <p:txBody>
          <a:bodyPr>
            <a:noAutofit/>
          </a:bodyPr>
          <a:lstStyle>
            <a:lvl1pPr marL="0" indent="0">
              <a:lnSpc>
                <a:spcPts val="1200"/>
              </a:lnSpc>
              <a:spcBef>
                <a:spcPts val="600"/>
              </a:spcBef>
              <a:buNone/>
              <a:defRPr sz="12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Tekijätiedot Etunimi Sukunimi | päivämäärä</a:t>
            </a:r>
          </a:p>
        </p:txBody>
      </p:sp>
      <p:pic>
        <p:nvPicPr>
          <p:cNvPr id="5" name="Kuva 4">
            <a:extLst>
              <a:ext uri="{FF2B5EF4-FFF2-40B4-BE49-F238E27FC236}">
                <a16:creationId xmlns:a16="http://schemas.microsoft.com/office/drawing/2014/main" id="{977A0A71-A835-403F-AD0D-5E408F30A0E3}"/>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745849" y="5824812"/>
            <a:ext cx="3688466" cy="608776"/>
          </a:xfrm>
          <a:prstGeom prst="rect">
            <a:avLst/>
          </a:prstGeom>
        </p:spPr>
      </p:pic>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dirty="0" err="1">
                <a:effectLst/>
                <a:latin typeface="Segoe UI" panose="020B0502040204020203" pitchFamily="34" charset="0"/>
              </a:rPr>
              <a:t>Infoga</a:t>
            </a:r>
            <a:r>
              <a:rPr lang="fi-FI" b="0" i="0" dirty="0">
                <a:effectLst/>
                <a:latin typeface="Segoe UI" panose="020B0502040204020203" pitchFamily="34" charset="0"/>
              </a:rPr>
              <a:t> bild </a:t>
            </a:r>
            <a:r>
              <a:rPr lang="sv-SE" b="0" i="0" dirty="0">
                <a:effectLst/>
                <a:latin typeface="Segoe UI" panose="020B0502040204020203" pitchFamily="34" charset="0"/>
              </a:rPr>
              <a:t>/ </a:t>
            </a:r>
            <a:r>
              <a:rPr lang="fi-FI" dirty="0"/>
              <a:t>Lisää kuva</a:t>
            </a:r>
          </a:p>
        </p:txBody>
      </p:sp>
    </p:spTree>
    <p:extLst>
      <p:ext uri="{BB962C8B-B14F-4D97-AF65-F5344CB8AC3E}">
        <p14:creationId xmlns:p14="http://schemas.microsoft.com/office/powerpoint/2010/main" val="318451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dirty="0"/>
              <a:t>Klicka för att sätta </a:t>
            </a:r>
            <a:br>
              <a:rPr lang="sv-SE" dirty="0"/>
            </a:br>
            <a:r>
              <a:rPr lang="sv-SE" dirty="0"/>
              <a:t>rubriken</a:t>
            </a:r>
            <a:endParaRPr lang="fi-FI" dirty="0"/>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lvl1pPr>
          </a:lstStyle>
          <a:p>
            <a:pPr algn="l"/>
            <a:r>
              <a:rPr lang="sv-SE" b="0" i="0" dirty="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2326511"/>
            <a:ext cx="4385897" cy="3850452"/>
          </a:xfrm>
        </p:spPr>
        <p:txBody>
          <a:bodyPr>
            <a:normAutofit/>
          </a:bodyPr>
          <a:lstStyle>
            <a:lvl1pPr marL="457200" indent="-457200">
              <a:buFont typeface="Arial" panose="020B0604020202020204" pitchFamily="34" charset="0"/>
              <a:buChar char="•"/>
              <a:defRPr sz="2400">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vl6pPr>
              <a:defRPr>
                <a:solidFill>
                  <a:schemeClr val="accent6"/>
                </a:solidFill>
              </a:defRPr>
            </a:lvl6pPr>
          </a:lstStyle>
          <a:p>
            <a:pPr lvl="0"/>
            <a:r>
              <a:rPr lang="fi-FI" dirty="0"/>
              <a:t>Lisää teksti napsauttamalla</a:t>
            </a:r>
          </a:p>
          <a:p>
            <a:pPr lvl="1"/>
            <a:r>
              <a:rPr lang="fi-FI" dirty="0"/>
              <a:t>Lisää teksti napsauttamalla</a:t>
            </a:r>
          </a:p>
          <a:p>
            <a:pPr lvl="2"/>
            <a:r>
              <a:rPr lang="fi-FI" dirty="0"/>
              <a:t>Lisää teksti napsauttamalla</a:t>
            </a:r>
          </a:p>
          <a:p>
            <a:pPr lvl="3"/>
            <a:r>
              <a:rPr lang="fi-FI" dirty="0"/>
              <a:t>Lisää teksti napsauttamalla</a:t>
            </a:r>
          </a:p>
          <a:p>
            <a:pPr lvl="4"/>
            <a:r>
              <a:rPr lang="fi-FI" dirty="0"/>
              <a:t>Lisää teksti napsauttamalla</a:t>
            </a:r>
          </a:p>
          <a:p>
            <a:pPr lvl="5"/>
            <a:r>
              <a:rPr lang="fi-FI" dirty="0"/>
              <a:t>Lisää teksti napsauttamalla</a:t>
            </a:r>
          </a:p>
        </p:txBody>
      </p:sp>
      <p:sp>
        <p:nvSpPr>
          <p:cNvPr id="10" name="Tekstin paikkamerkki 2">
            <a:extLst>
              <a:ext uri="{FF2B5EF4-FFF2-40B4-BE49-F238E27FC236}">
                <a16:creationId xmlns:a16="http://schemas.microsoft.com/office/drawing/2014/main" id="{9F93FDB1-A50B-4EA5-BA80-557DB725D077}"/>
              </a:ext>
            </a:extLst>
          </p:cNvPr>
          <p:cNvSpPr>
            <a:spLocks noGrp="1"/>
          </p:cNvSpPr>
          <p:nvPr>
            <p:ph type="body" idx="11" hasCustomPrompt="1"/>
          </p:nvPr>
        </p:nvSpPr>
        <p:spPr>
          <a:xfrm>
            <a:off x="6772101" y="762946"/>
            <a:ext cx="4385896" cy="1563564"/>
          </a:xfrm>
        </p:spPr>
        <p:txBody>
          <a:bodyPr anchor="ctr">
            <a:normAutofit/>
          </a:bodyPr>
          <a:lstStyle>
            <a:lvl1pPr marL="0" indent="0">
              <a:buNone/>
              <a:defRPr sz="3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Tree>
    <p:extLst>
      <p:ext uri="{BB962C8B-B14F-4D97-AF65-F5344CB8AC3E}">
        <p14:creationId xmlns:p14="http://schemas.microsoft.com/office/powerpoint/2010/main" val="134371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 bi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dirty="0"/>
              <a:t>Klicka för att sätta </a:t>
            </a:r>
            <a:br>
              <a:rPr lang="sv-SE" dirty="0"/>
            </a:br>
            <a:r>
              <a:rPr lang="sv-SE" dirty="0"/>
              <a:t>rubriken</a:t>
            </a:r>
            <a:endParaRPr lang="fi-FI" dirty="0"/>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lvl1pPr>
          </a:lstStyle>
          <a:p>
            <a:pPr algn="l"/>
            <a:r>
              <a:rPr lang="sv-SE" b="0" i="0" dirty="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tx1"/>
                </a:solidFill>
              </a:defRPr>
            </a:lvl1pPr>
          </a:lstStyle>
          <a:p>
            <a:pPr algn="l"/>
            <a:r>
              <a:rPr lang="fi-FI" b="0" i="0" dirty="0" err="1">
                <a:effectLst/>
                <a:latin typeface="Segoe UI" panose="020B0502040204020203" pitchFamily="34" charset="0"/>
              </a:rPr>
              <a:t>Infoga</a:t>
            </a:r>
            <a:r>
              <a:rPr lang="fi-FI" b="0" i="0" dirty="0">
                <a:effectLst/>
                <a:latin typeface="Segoe UI" panose="020B0502040204020203" pitchFamily="34" charset="0"/>
              </a:rPr>
              <a:t> bild</a:t>
            </a:r>
          </a:p>
        </p:txBody>
      </p:sp>
    </p:spTree>
    <p:extLst>
      <p:ext uri="{BB962C8B-B14F-4D97-AF65-F5344CB8AC3E}">
        <p14:creationId xmlns:p14="http://schemas.microsoft.com/office/powerpoint/2010/main" val="41664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solidFill>
                  <a:schemeClr val="accent5"/>
                </a:solidFill>
              </a:defRPr>
            </a:lvl1pPr>
          </a:lstStyle>
          <a:p>
            <a:r>
              <a:rPr lang="fi-FI" dirty="0"/>
              <a:t>Lisää otsikko</a:t>
            </a:r>
            <a:br>
              <a:rPr lang="fi-FI" dirty="0"/>
            </a:br>
            <a:r>
              <a:rPr lang="fi-FI" dirty="0"/>
              <a:t>napsauttamalla</a:t>
            </a:r>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Font typeface="Arial" panose="020B0604020202020204" pitchFamily="34" charset="0"/>
              <a:buChar char="•"/>
              <a:defRPr sz="2400">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vl6pPr>
              <a:defRPr>
                <a:solidFill>
                  <a:schemeClr val="accent6"/>
                </a:solidFill>
              </a:defRPr>
            </a:lvl6pPr>
          </a:lstStyle>
          <a:p>
            <a:pPr lvl="0"/>
            <a:r>
              <a:rPr lang="fi-FI" dirty="0"/>
              <a:t>Lisää teksti napsauttamalla</a:t>
            </a:r>
          </a:p>
          <a:p>
            <a:pPr lvl="1"/>
            <a:r>
              <a:rPr lang="fi-FI" dirty="0"/>
              <a:t>Lisää teksti napsauttamalla</a:t>
            </a:r>
          </a:p>
          <a:p>
            <a:pPr lvl="2"/>
            <a:r>
              <a:rPr lang="fi-FI" dirty="0"/>
              <a:t>Lisää teksti napsauttamalla</a:t>
            </a:r>
          </a:p>
          <a:p>
            <a:pPr lvl="3"/>
            <a:r>
              <a:rPr lang="fi-FI" dirty="0"/>
              <a:t>Lisää teksti napsauttamalla</a:t>
            </a:r>
          </a:p>
          <a:p>
            <a:pPr lvl="4"/>
            <a:r>
              <a:rPr lang="fi-FI" dirty="0"/>
              <a:t>Lisää teksti napsauttamalla</a:t>
            </a:r>
          </a:p>
          <a:p>
            <a:pPr lvl="5"/>
            <a:r>
              <a:rPr lang="fi-FI" dirty="0"/>
              <a:t>Lisää teksti napsauttamalla</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6"/>
                </a:solidFill>
              </a:defRPr>
            </a:lvl1pPr>
          </a:lstStyle>
          <a:p>
            <a:pPr lvl="0"/>
            <a:r>
              <a:rPr lang="fi-FI" dirty="0"/>
              <a:t>Lisää kuva</a:t>
            </a:r>
          </a:p>
        </p:txBody>
      </p:sp>
    </p:spTree>
    <p:extLst>
      <p:ext uri="{BB962C8B-B14F-4D97-AF65-F5344CB8AC3E}">
        <p14:creationId xmlns:p14="http://schemas.microsoft.com/office/powerpoint/2010/main" val="73309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51513" y="1412596"/>
            <a:ext cx="6585086" cy="1486918"/>
          </a:xfrm>
        </p:spPr>
        <p:txBody>
          <a:bodyPr anchor="b">
            <a:normAutofit/>
          </a:bodyPr>
          <a:lstStyle>
            <a:lvl1pPr>
              <a:defRPr sz="4200" b="1">
                <a:solidFill>
                  <a:schemeClr val="bg1"/>
                </a:solidFill>
              </a:defRPr>
            </a:lvl1pPr>
          </a:lstStyle>
          <a:p>
            <a:r>
              <a:rPr lang="sv-SE" dirty="0"/>
              <a:t>Klicka för att sätta </a:t>
            </a:r>
            <a:br>
              <a:rPr lang="sv-SE" dirty="0"/>
            </a:br>
            <a:r>
              <a:rPr lang="sv-SE" dirty="0"/>
              <a:t>rubriken</a:t>
            </a:r>
            <a:endParaRPr lang="fi-FI" dirty="0"/>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51513" y="2922664"/>
            <a:ext cx="6585086" cy="1486918"/>
          </a:xfrm>
        </p:spPr>
        <p:txBody>
          <a:bodyPr>
            <a:noAutofit/>
          </a:bodyPr>
          <a:lstStyle>
            <a:lvl1pPr marL="0" indent="0">
              <a:buNone/>
              <a:defRPr sz="42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28363" y="4687014"/>
            <a:ext cx="6585086" cy="358516"/>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28363" y="5047808"/>
            <a:ext cx="6585086" cy="358516"/>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alaotsikko napsauttamalla</a:t>
            </a:r>
          </a:p>
        </p:txBody>
      </p:sp>
    </p:spTree>
    <p:extLst>
      <p:ext uri="{BB962C8B-B14F-4D97-AF65-F5344CB8AC3E}">
        <p14:creationId xmlns:p14="http://schemas.microsoft.com/office/powerpoint/2010/main" val="36129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9" name="Kuva 18">
            <a:extLst>
              <a:ext uri="{FF2B5EF4-FFF2-40B4-BE49-F238E27FC236}">
                <a16:creationId xmlns:a16="http://schemas.microsoft.com/office/drawing/2014/main" id="{401E9D20-456C-4DF8-BE33-5763E599FAB5}"/>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108" t="7257" r="2663" b="7474"/>
          <a:stretch/>
        </p:blipFill>
        <p:spPr>
          <a:xfrm>
            <a:off x="2627391" y="0"/>
            <a:ext cx="9564610"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 xmlns:adec="http://schemas.microsoft.com/office/drawing/2017/decorative"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39939" y="1412596"/>
            <a:ext cx="6585086" cy="1486918"/>
          </a:xfrm>
        </p:spPr>
        <p:txBody>
          <a:bodyPr anchor="b">
            <a:normAutofit/>
          </a:bodyPr>
          <a:lstStyle>
            <a:lvl1pPr>
              <a:defRPr sz="4200" b="1">
                <a:solidFill>
                  <a:schemeClr val="tx1"/>
                </a:solidFill>
              </a:defRPr>
            </a:lvl1pPr>
          </a:lstStyle>
          <a:p>
            <a:r>
              <a:rPr lang="sv-SE" dirty="0"/>
              <a:t>Klicka för att sätta </a:t>
            </a:r>
            <a:br>
              <a:rPr lang="sv-SE" dirty="0"/>
            </a:br>
            <a:r>
              <a:rPr lang="sv-SE" dirty="0"/>
              <a:t>rubriken</a:t>
            </a:r>
            <a:endParaRPr lang="fi-FI" dirty="0"/>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39939" y="2922664"/>
            <a:ext cx="6585086" cy="1486918"/>
          </a:xfrm>
        </p:spPr>
        <p:txBody>
          <a:bodyPr>
            <a:noAutofit/>
          </a:bodyPr>
          <a:lstStyle>
            <a:lvl1pPr marL="0" indent="0">
              <a:buNone/>
              <a:defRPr sz="4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16789" y="4687014"/>
            <a:ext cx="6585086" cy="358516"/>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16789" y="5047808"/>
            <a:ext cx="6585086" cy="358516"/>
          </a:xfrm>
        </p:spPr>
        <p:txBody>
          <a:bodyPr>
            <a:normAutofit/>
          </a:bodyPr>
          <a:lstStyle>
            <a:lvl1pPr marL="0" indent="0">
              <a:buNone/>
              <a:defRPr sz="20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alaotsikko napsauttamalla</a:t>
            </a:r>
          </a:p>
        </p:txBody>
      </p:sp>
    </p:spTree>
    <p:extLst>
      <p:ext uri="{BB962C8B-B14F-4D97-AF65-F5344CB8AC3E}">
        <p14:creationId xmlns:p14="http://schemas.microsoft.com/office/powerpoint/2010/main" val="146329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llanrubrik / Väliotsikko 3">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0B87C92-9C61-425E-9264-84BE77EBAE66}"/>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578" t="7280" r="2964" b="8136"/>
          <a:stretch/>
        </p:blipFill>
        <p:spPr>
          <a:xfrm>
            <a:off x="2511709" y="1"/>
            <a:ext cx="9680292" cy="6858000"/>
          </a:xfrm>
          <a:prstGeom prst="rect">
            <a:avLst/>
          </a:prstGeom>
        </p:spPr>
      </p:pic>
      <p:sp>
        <p:nvSpPr>
          <p:cNvPr id="8" name="Suorakulmio 7">
            <a:extLst>
              <a:ext uri="{FF2B5EF4-FFF2-40B4-BE49-F238E27FC236}">
                <a16:creationId xmlns:a16="http://schemas.microsoft.com/office/drawing/2014/main" id="{9171C9EA-1BEC-4619-B728-CEDDB184F91C}"/>
              </a:ext>
              <a:ext uri="{C183D7F6-B498-43B3-948B-1728B52AA6E4}">
                <adec:decorative xmlns="" xmlns:adec="http://schemas.microsoft.com/office/drawing/2017/decorative" val="1"/>
              </a:ext>
            </a:extLst>
          </p:cNvPr>
          <p:cNvSpPr/>
          <p:nvPr userDrawn="1"/>
        </p:nvSpPr>
        <p:spPr>
          <a:xfrm>
            <a:off x="1169044" y="555585"/>
            <a:ext cx="10428790"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639939" y="1412596"/>
            <a:ext cx="6585086" cy="1486918"/>
          </a:xfrm>
        </p:spPr>
        <p:txBody>
          <a:bodyPr anchor="b">
            <a:normAutofit/>
          </a:bodyPr>
          <a:lstStyle>
            <a:lvl1pPr>
              <a:defRPr sz="4200" b="1"/>
            </a:lvl1pPr>
          </a:lstStyle>
          <a:p>
            <a:r>
              <a:rPr lang="sv-SE" dirty="0"/>
              <a:t>Klicka för att sätta </a:t>
            </a:r>
            <a:br>
              <a:rPr lang="sv-SE" dirty="0"/>
            </a:br>
            <a:r>
              <a:rPr lang="sv-SE" dirty="0"/>
              <a:t>rubriken</a:t>
            </a:r>
            <a:endParaRPr lang="fi-FI" dirty="0"/>
          </a:p>
        </p:txBody>
      </p:sp>
      <p:sp>
        <p:nvSpPr>
          <p:cNvPr id="11" name="Tekstin paikkamerkki 2">
            <a:extLst>
              <a:ext uri="{FF2B5EF4-FFF2-40B4-BE49-F238E27FC236}">
                <a16:creationId xmlns:a16="http://schemas.microsoft.com/office/drawing/2014/main" id="{708E07BC-A1CA-496B-A61F-21E71CE604A9}"/>
              </a:ext>
            </a:extLst>
          </p:cNvPr>
          <p:cNvSpPr>
            <a:spLocks noGrp="1"/>
          </p:cNvSpPr>
          <p:nvPr>
            <p:ph type="body" idx="10" hasCustomPrompt="1"/>
          </p:nvPr>
        </p:nvSpPr>
        <p:spPr>
          <a:xfrm>
            <a:off x="2639939" y="2922664"/>
            <a:ext cx="6585086" cy="1486918"/>
          </a:xfrm>
        </p:spPr>
        <p:txBody>
          <a:bodyPr>
            <a:noAutofit/>
          </a:bodyPr>
          <a:lstStyle>
            <a:lvl1pPr marL="0" indent="0">
              <a:buNone/>
              <a:defRPr sz="4200" b="1">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otsikko napsauttamalla</a:t>
            </a:r>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616789" y="4687014"/>
            <a:ext cx="6585086" cy="358516"/>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dirty="0">
                <a:effectLst/>
                <a:latin typeface="Segoe UI" panose="020B0502040204020203" pitchFamily="34" charset="0"/>
              </a:rPr>
              <a:t>Klicka för att sätta underrubriken</a:t>
            </a:r>
          </a:p>
        </p:txBody>
      </p:sp>
      <p:sp>
        <p:nvSpPr>
          <p:cNvPr id="13" name="Tekstin paikkamerkki 2">
            <a:extLst>
              <a:ext uri="{FF2B5EF4-FFF2-40B4-BE49-F238E27FC236}">
                <a16:creationId xmlns:a16="http://schemas.microsoft.com/office/drawing/2014/main" id="{AC70D423-A53E-412A-A2A0-552FE725DCAE}"/>
              </a:ext>
            </a:extLst>
          </p:cNvPr>
          <p:cNvSpPr>
            <a:spLocks noGrp="1"/>
          </p:cNvSpPr>
          <p:nvPr>
            <p:ph type="body" idx="11" hasCustomPrompt="1"/>
          </p:nvPr>
        </p:nvSpPr>
        <p:spPr>
          <a:xfrm>
            <a:off x="2616789" y="5047808"/>
            <a:ext cx="6585086" cy="358516"/>
          </a:xfrm>
        </p:spPr>
        <p:txBody>
          <a:bodyPr>
            <a:normAutofit/>
          </a:bodyPr>
          <a:lstStyle>
            <a:lvl1pPr marL="0" indent="0">
              <a:buNone/>
              <a:defRPr sz="20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Lisää alaotsikko napsauttamalla</a:t>
            </a:r>
          </a:p>
        </p:txBody>
      </p:sp>
    </p:spTree>
    <p:extLst>
      <p:ext uri="{BB962C8B-B14F-4D97-AF65-F5344CB8AC3E}">
        <p14:creationId xmlns:p14="http://schemas.microsoft.com/office/powerpoint/2010/main" val="233880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48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0.sv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 xmlns:adec="http://schemas.microsoft.com/office/drawing/2017/decorative" val="1"/>
              </a:ext>
            </a:extLst>
          </p:cNvPr>
          <p:cNvPicPr>
            <a:picLocks noChangeAspect="1"/>
          </p:cNvPicPr>
          <p:nvPr userDrawn="1"/>
        </p:nvPicPr>
        <p:blipFill>
          <a:blip r:embed="rId12">
            <a:extLst>
              <a:ext uri="{96DAC541-7B7A-43D3-8B79-37D633B846F1}">
                <asvg:svgBlip xmlns="" xmlns:asvg="http://schemas.microsoft.com/office/drawing/2016/SVG/main" r:embed="rId13"/>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Otsikon paikkamerkki 1">
            <a:extLst>
              <a:ext uri="{FF2B5EF4-FFF2-40B4-BE49-F238E27FC236}">
                <a16:creationId xmlns:a16="http://schemas.microsoft.com/office/drawing/2014/main" id="{D46541F2-4707-411E-95DC-D2E9D2D2FAB4}"/>
              </a:ext>
              <a:ext uri="{C183D7F6-B498-43B3-948B-1728B52AA6E4}">
                <adec:decorative xmlns="" xmlns:adec="http://schemas.microsoft.com/office/drawing/2017/decorative"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dirty="0">
                <a:solidFill>
                  <a:schemeClr val="tx1"/>
                </a:solidFill>
                <a:latin typeface="Arial" panose="020B0604020202020204" pitchFamily="34" charset="0"/>
              </a:rPr>
              <a:t>ÖSTERBOTTENS VÄLFÄRDSOMRÅDE </a:t>
            </a:r>
            <a:r>
              <a:rPr lang="fi-FI" sz="900" b="0" i="0" u="none" strike="noStrike" spc="300" baseline="30000" dirty="0">
                <a:solidFill>
                  <a:schemeClr val="accent5"/>
                </a:solidFill>
                <a:latin typeface="Arial" panose="020B0604020202020204" pitchFamily="34" charset="0"/>
              </a:rPr>
              <a:t>| POHJANMAAN HYVINVOINTIALUE </a:t>
            </a:r>
          </a:p>
        </p:txBody>
      </p:sp>
    </p:spTree>
    <p:extLst>
      <p:ext uri="{BB962C8B-B14F-4D97-AF65-F5344CB8AC3E}">
        <p14:creationId xmlns:p14="http://schemas.microsoft.com/office/powerpoint/2010/main" val="3253001129"/>
      </p:ext>
    </p:extLst>
  </p:cSld>
  <p:clrMap bg1="lt1" tx1="dk1" bg2="lt2" tx2="dk2" accent1="accent1" accent2="accent2" accent3="accent3" accent4="accent4" accent5="accent5" accent6="accent6" hlink="hlink" folHlink="folHlink"/>
  <p:sldLayoutIdLst>
    <p:sldLayoutId id="2147483672" r:id="rId1"/>
    <p:sldLayoutId id="2147483678" r:id="rId2"/>
    <p:sldLayoutId id="2147483664" r:id="rId3"/>
    <p:sldLayoutId id="2147483675" r:id="rId4"/>
    <p:sldLayoutId id="2147483674" r:id="rId5"/>
    <p:sldLayoutId id="2147483670" r:id="rId6"/>
    <p:sldLayoutId id="2147483671" r:id="rId7"/>
    <p:sldLayoutId id="2147483663" r:id="rId8"/>
    <p:sldLayoutId id="2147483666" r:id="rId9"/>
    <p:sldLayoutId id="2147483667"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 xmlns:adec="http://schemas.microsoft.com/office/drawing/2017/decorative" val="1"/>
              </a:ext>
            </a:extLst>
          </p:cNvPr>
          <p:cNvPicPr>
            <a:picLocks noChangeAspect="1"/>
          </p:cNvPicPr>
          <p:nvPr userDrawn="1"/>
        </p:nvPicPr>
        <p:blipFill>
          <a:blip r:embed="rId11">
            <a:extLst>
              <a:ext uri="{96DAC541-7B7A-43D3-8B79-37D633B846F1}">
                <asvg:svgBlip xmlns="" xmlns:asvg="http://schemas.microsoft.com/office/drawing/2016/SVG/main" r:embed="rId12"/>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Otsikon paikkamerkki 1">
            <a:extLst>
              <a:ext uri="{FF2B5EF4-FFF2-40B4-BE49-F238E27FC236}">
                <a16:creationId xmlns:a16="http://schemas.microsoft.com/office/drawing/2014/main" id="{D5D4B195-9A4B-4226-8C21-060A5ED30A41}"/>
              </a:ext>
              <a:ext uri="{C183D7F6-B498-43B3-948B-1728B52AA6E4}">
                <adec:decorative xmlns="" xmlns:adec="http://schemas.microsoft.com/office/drawing/2017/decorative"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dirty="0">
                <a:solidFill>
                  <a:schemeClr val="tx1"/>
                </a:solidFill>
                <a:latin typeface="Arial" panose="020B0604020202020204" pitchFamily="34" charset="0"/>
              </a:rPr>
              <a:t>ÖSTERBOTTENS VÄLFÄRDSOMRÅDE </a:t>
            </a:r>
            <a:r>
              <a:rPr lang="fi-FI" sz="900" b="0" i="0" u="none" strike="noStrike" spc="300" baseline="30000" dirty="0">
                <a:solidFill>
                  <a:schemeClr val="accent2"/>
                </a:solidFill>
                <a:latin typeface="Arial" panose="020B0604020202020204" pitchFamily="34" charset="0"/>
              </a:rPr>
              <a:t>| POHJANMAAN HYVINVOINTIALUE </a:t>
            </a:r>
          </a:p>
        </p:txBody>
      </p:sp>
    </p:spTree>
    <p:extLst>
      <p:ext uri="{BB962C8B-B14F-4D97-AF65-F5344CB8AC3E}">
        <p14:creationId xmlns:p14="http://schemas.microsoft.com/office/powerpoint/2010/main" val="313335373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B638BD-70E5-4CEB-B282-4142138B25F2}"/>
              </a:ext>
            </a:extLst>
          </p:cNvPr>
          <p:cNvSpPr>
            <a:spLocks noGrp="1"/>
          </p:cNvSpPr>
          <p:nvPr>
            <p:ph type="title"/>
          </p:nvPr>
        </p:nvSpPr>
        <p:spPr>
          <a:xfrm>
            <a:off x="2200100" y="1467258"/>
            <a:ext cx="8311146" cy="1486918"/>
          </a:xfrm>
        </p:spPr>
        <p:txBody>
          <a:bodyPr>
            <a:noAutofit/>
          </a:bodyPr>
          <a:lstStyle/>
          <a:p>
            <a:r>
              <a:rPr lang="sv-FI" sz="4000" dirty="0" smtClean="0"/>
              <a:t>Kundresponsen vid </a:t>
            </a:r>
            <a:r>
              <a:rPr lang="sv-FI" sz="4000" dirty="0"/>
              <a:t>Vasa </a:t>
            </a:r>
            <a:r>
              <a:rPr lang="sv-FI" sz="4000" dirty="0" smtClean="0"/>
              <a:t>centralsjukhus </a:t>
            </a:r>
            <a:r>
              <a:rPr lang="sv-FI" sz="4000" dirty="0" smtClean="0"/>
              <a:t>år 2021 betraktat </a:t>
            </a:r>
            <a:r>
              <a:rPr lang="sv-FI" sz="4000" dirty="0"/>
              <a:t>från ett språkligt </a:t>
            </a:r>
            <a:r>
              <a:rPr lang="sv-FI" sz="4000" dirty="0" smtClean="0"/>
              <a:t>perspektiv</a:t>
            </a:r>
            <a:endParaRPr lang="fi-FI" sz="4000" dirty="0"/>
          </a:p>
        </p:txBody>
      </p:sp>
      <p:sp>
        <p:nvSpPr>
          <p:cNvPr id="4" name="Otsikko 1">
            <a:extLst>
              <a:ext uri="{FF2B5EF4-FFF2-40B4-BE49-F238E27FC236}">
                <a16:creationId xmlns:a16="http://schemas.microsoft.com/office/drawing/2014/main" id="{46AF24E5-7ED6-40BD-8770-35D026883397}"/>
              </a:ext>
            </a:extLst>
          </p:cNvPr>
          <p:cNvSpPr>
            <a:spLocks noGrp="1"/>
          </p:cNvSpPr>
          <p:nvPr>
            <p:ph type="body" idx="10"/>
          </p:nvPr>
        </p:nvSpPr>
        <p:spPr>
          <a:xfrm>
            <a:off x="2200100" y="3230362"/>
            <a:ext cx="7911566" cy="1334867"/>
          </a:xfrm>
        </p:spPr>
        <p:txBody>
          <a:bodyPr/>
          <a:lstStyle/>
          <a:p>
            <a:r>
              <a:rPr lang="fi-FI" sz="4000" smtClean="0"/>
              <a:t>Vaasan </a:t>
            </a:r>
            <a:r>
              <a:rPr lang="fi-FI" sz="4000" smtClean="0"/>
              <a:t>keskussairaalan </a:t>
            </a:r>
            <a:r>
              <a:rPr lang="fi-FI" sz="4000" dirty="0" smtClean="0"/>
              <a:t>asiakaspalautteet </a:t>
            </a:r>
            <a:r>
              <a:rPr lang="fi-FI" sz="4000" dirty="0"/>
              <a:t>kielinäkökulmasta </a:t>
            </a:r>
            <a:br>
              <a:rPr lang="fi-FI" sz="4000" dirty="0"/>
            </a:br>
            <a:r>
              <a:rPr lang="fi-FI" sz="4000" dirty="0" smtClean="0"/>
              <a:t>vuosi 2021</a:t>
            </a:r>
            <a:endParaRPr lang="fi-FI" sz="4000" dirty="0"/>
          </a:p>
        </p:txBody>
      </p:sp>
      <p:sp>
        <p:nvSpPr>
          <p:cNvPr id="6" name="Författarinformation">
            <a:extLst>
              <a:ext uri="{FF2B5EF4-FFF2-40B4-BE49-F238E27FC236}">
                <a16:creationId xmlns:a16="http://schemas.microsoft.com/office/drawing/2014/main" id="{D9E7A3FC-DC8F-4BDB-BFD3-DBC0645F4112}"/>
              </a:ext>
            </a:extLst>
          </p:cNvPr>
          <p:cNvSpPr>
            <a:spLocks noGrp="1"/>
          </p:cNvSpPr>
          <p:nvPr>
            <p:ph type="body" idx="13"/>
          </p:nvPr>
        </p:nvSpPr>
        <p:spPr/>
        <p:txBody>
          <a:bodyPr/>
          <a:lstStyle/>
          <a:p>
            <a:r>
              <a:rPr lang="fi-FI" dirty="0" smtClean="0"/>
              <a:t>Sari West, </a:t>
            </a:r>
            <a:r>
              <a:rPr lang="sv-FI" dirty="0" smtClean="0"/>
              <a:t>kundbetjäningschef</a:t>
            </a:r>
            <a:endParaRPr lang="sv-FI" dirty="0"/>
          </a:p>
        </p:txBody>
      </p:sp>
      <p:sp>
        <p:nvSpPr>
          <p:cNvPr id="7" name="Tekijätiedot">
            <a:extLst>
              <a:ext uri="{FF2B5EF4-FFF2-40B4-BE49-F238E27FC236}">
                <a16:creationId xmlns:a16="http://schemas.microsoft.com/office/drawing/2014/main" id="{55B264D4-7A4B-4317-A903-FA7C7779CFD8}"/>
              </a:ext>
            </a:extLst>
          </p:cNvPr>
          <p:cNvSpPr>
            <a:spLocks noGrp="1"/>
          </p:cNvSpPr>
          <p:nvPr>
            <p:ph type="body" idx="14"/>
          </p:nvPr>
        </p:nvSpPr>
        <p:spPr/>
        <p:txBody>
          <a:bodyPr/>
          <a:lstStyle/>
          <a:p>
            <a:r>
              <a:rPr lang="fi-FI" dirty="0" smtClean="0"/>
              <a:t>Sari West, asiakaspalvelupäällikkö</a:t>
            </a:r>
            <a:endParaRPr lang="fi-FI" dirty="0"/>
          </a:p>
        </p:txBody>
      </p:sp>
    </p:spTree>
    <p:extLst>
      <p:ext uri="{BB962C8B-B14F-4D97-AF65-F5344CB8AC3E}">
        <p14:creationId xmlns:p14="http://schemas.microsoft.com/office/powerpoint/2010/main" val="3914563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205F0CE6-FF24-48D9-88EA-D77D0AB4F0AB}"/>
              </a:ext>
            </a:extLst>
          </p:cNvPr>
          <p:cNvSpPr>
            <a:spLocks noGrp="1"/>
          </p:cNvSpPr>
          <p:nvPr>
            <p:ph type="title"/>
          </p:nvPr>
        </p:nvSpPr>
        <p:spPr>
          <a:xfrm>
            <a:off x="1853391" y="432262"/>
            <a:ext cx="9327754" cy="723207"/>
          </a:xfrm>
        </p:spPr>
        <p:txBody>
          <a:bodyPr>
            <a:normAutofit fontScale="90000"/>
          </a:bodyPr>
          <a:lstStyle/>
          <a:p>
            <a:r>
              <a:rPr lang="fi-FI" dirty="0"/>
              <a:t>Arvioi hoitojaksolla tai –käynnillä saamaasi palvelua, asteikko 1-5</a:t>
            </a:r>
            <a:br>
              <a:rPr lang="fi-FI" dirty="0"/>
            </a:br>
            <a:endParaRPr lang="fi-FI" dirty="0"/>
          </a:p>
        </p:txBody>
      </p:sp>
      <p:pic>
        <p:nvPicPr>
          <p:cNvPr id="4" name="Sisällön paikkamerkki 3"/>
          <p:cNvPicPr>
            <a:picLocks noGrp="1" noChangeAspect="1"/>
          </p:cNvPicPr>
          <p:nvPr>
            <p:ph sz="half" idx="1"/>
          </p:nvPr>
        </p:nvPicPr>
        <p:blipFill>
          <a:blip r:embed="rId2"/>
          <a:stretch>
            <a:fillRect/>
          </a:stretch>
        </p:blipFill>
        <p:spPr>
          <a:xfrm>
            <a:off x="2061556" y="1155469"/>
            <a:ext cx="8204662" cy="5716979"/>
          </a:xfrm>
          <a:prstGeom prst="rect">
            <a:avLst/>
          </a:prstGeom>
        </p:spPr>
      </p:pic>
    </p:spTree>
    <p:extLst>
      <p:ext uri="{BB962C8B-B14F-4D97-AF65-F5344CB8AC3E}">
        <p14:creationId xmlns:p14="http://schemas.microsoft.com/office/powerpoint/2010/main" val="245466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86642" y="397186"/>
            <a:ext cx="9327754" cy="550465"/>
          </a:xfrm>
        </p:spPr>
        <p:txBody>
          <a:bodyPr/>
          <a:lstStyle/>
          <a:p>
            <a:r>
              <a:rPr lang="sv-FI" dirty="0" smtClean="0"/>
              <a:t>Jag fick vård eller service på eget modersmål </a:t>
            </a:r>
            <a:endParaRPr lang="sv-FI" dirty="0"/>
          </a:p>
        </p:txBody>
      </p:sp>
      <p:pic>
        <p:nvPicPr>
          <p:cNvPr id="4" name="Sisällön paikkamerkki 3"/>
          <p:cNvPicPr>
            <a:picLocks noGrp="1" noChangeAspect="1"/>
          </p:cNvPicPr>
          <p:nvPr>
            <p:ph sz="half" idx="1"/>
          </p:nvPr>
        </p:nvPicPr>
        <p:blipFill>
          <a:blip r:embed="rId2"/>
          <a:stretch>
            <a:fillRect/>
          </a:stretch>
        </p:blipFill>
        <p:spPr>
          <a:xfrm>
            <a:off x="2811151" y="947651"/>
            <a:ext cx="7003057" cy="5453149"/>
          </a:xfrm>
          <a:prstGeom prst="rect">
            <a:avLst/>
          </a:prstGeom>
        </p:spPr>
      </p:pic>
    </p:spTree>
    <p:extLst>
      <p:ext uri="{BB962C8B-B14F-4D97-AF65-F5344CB8AC3E}">
        <p14:creationId xmlns:p14="http://schemas.microsoft.com/office/powerpoint/2010/main" val="92401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52811" y="355624"/>
            <a:ext cx="9327754" cy="558778"/>
          </a:xfrm>
        </p:spPr>
        <p:txBody>
          <a:bodyPr/>
          <a:lstStyle/>
          <a:p>
            <a:r>
              <a:rPr lang="fi-FI" dirty="0" smtClean="0"/>
              <a:t>Sain hoitoa tai palvelua omalla äidinkielelläni</a:t>
            </a:r>
            <a:endParaRPr lang="fi-FI" dirty="0"/>
          </a:p>
        </p:txBody>
      </p:sp>
      <p:pic>
        <p:nvPicPr>
          <p:cNvPr id="4" name="Sisällön paikkamerkki 3"/>
          <p:cNvPicPr>
            <a:picLocks noGrp="1" noChangeAspect="1"/>
          </p:cNvPicPr>
          <p:nvPr>
            <p:ph sz="half" idx="1"/>
          </p:nvPr>
        </p:nvPicPr>
        <p:blipFill>
          <a:blip r:embed="rId2"/>
          <a:stretch>
            <a:fillRect/>
          </a:stretch>
        </p:blipFill>
        <p:spPr>
          <a:xfrm>
            <a:off x="2776451" y="932922"/>
            <a:ext cx="7331854" cy="5717259"/>
          </a:xfrm>
          <a:prstGeom prst="rect">
            <a:avLst/>
          </a:prstGeom>
        </p:spPr>
      </p:pic>
    </p:spTree>
    <p:extLst>
      <p:ext uri="{BB962C8B-B14F-4D97-AF65-F5344CB8AC3E}">
        <p14:creationId xmlns:p14="http://schemas.microsoft.com/office/powerpoint/2010/main" val="344519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53391" y="214307"/>
            <a:ext cx="9327754" cy="658529"/>
          </a:xfrm>
        </p:spPr>
        <p:txBody>
          <a:bodyPr>
            <a:normAutofit/>
          </a:bodyPr>
          <a:lstStyle/>
          <a:p>
            <a:r>
              <a:rPr lang="sv-FI" sz="2400" dirty="0"/>
              <a:t>Antalet språkrelaterade </a:t>
            </a:r>
            <a:r>
              <a:rPr lang="sv-FI" sz="2400" dirty="0" smtClean="0"/>
              <a:t>responser </a:t>
            </a:r>
            <a:r>
              <a:rPr lang="sv-FI" sz="2400" dirty="0"/>
              <a:t>angivet per enhet (VCS)</a:t>
            </a:r>
            <a:endParaRPr lang="fi-FI" sz="2400" dirty="0"/>
          </a:p>
        </p:txBody>
      </p:sp>
      <p:graphicFrame>
        <p:nvGraphicFramePr>
          <p:cNvPr id="4" name="Sisällön paikkamerkki 3"/>
          <p:cNvGraphicFramePr>
            <a:graphicFrameLocks noGrp="1"/>
          </p:cNvGraphicFramePr>
          <p:nvPr>
            <p:ph sz="half" idx="1"/>
            <p:extLst>
              <p:ext uri="{D42A27DB-BD31-4B8C-83A1-F6EECF244321}">
                <p14:modId xmlns:p14="http://schemas.microsoft.com/office/powerpoint/2010/main" val="2127910203"/>
              </p:ext>
            </p:extLst>
          </p:nvPr>
        </p:nvGraphicFramePr>
        <p:xfrm>
          <a:off x="1853391" y="872836"/>
          <a:ext cx="9651424" cy="5924832"/>
        </p:xfrm>
        <a:graphic>
          <a:graphicData uri="http://schemas.openxmlformats.org/drawingml/2006/table">
            <a:tbl>
              <a:tblPr firstRow="1" bandRow="1">
                <a:tableStyleId>{5C22544A-7EE6-4342-B048-85BDC9FD1C3A}</a:tableStyleId>
              </a:tblPr>
              <a:tblGrid>
                <a:gridCol w="3932267">
                  <a:extLst>
                    <a:ext uri="{9D8B030D-6E8A-4147-A177-3AD203B41FA5}">
                      <a16:colId xmlns:a16="http://schemas.microsoft.com/office/drawing/2014/main" val="2594846974"/>
                    </a:ext>
                  </a:extLst>
                </a:gridCol>
                <a:gridCol w="2842953">
                  <a:extLst>
                    <a:ext uri="{9D8B030D-6E8A-4147-A177-3AD203B41FA5}">
                      <a16:colId xmlns:a16="http://schemas.microsoft.com/office/drawing/2014/main" val="3488970467"/>
                    </a:ext>
                  </a:extLst>
                </a:gridCol>
                <a:gridCol w="2876204">
                  <a:extLst>
                    <a:ext uri="{9D8B030D-6E8A-4147-A177-3AD203B41FA5}">
                      <a16:colId xmlns:a16="http://schemas.microsoft.com/office/drawing/2014/main" val="4255146125"/>
                    </a:ext>
                  </a:extLst>
                </a:gridCol>
              </a:tblGrid>
              <a:tr h="370302">
                <a:tc>
                  <a:txBody>
                    <a:bodyPr/>
                    <a:lstStyle/>
                    <a:p>
                      <a:r>
                        <a:rPr lang="sv-FI" noProof="0" dirty="0" smtClean="0"/>
                        <a:t>Enhet</a:t>
                      </a:r>
                      <a:endParaRPr lang="sv-FI" noProof="0" dirty="0"/>
                    </a:p>
                  </a:txBody>
                  <a:tcPr/>
                </a:tc>
                <a:tc>
                  <a:txBody>
                    <a:bodyPr/>
                    <a:lstStyle/>
                    <a:p>
                      <a:r>
                        <a:rPr lang="sv-FI" noProof="0" dirty="0" smtClean="0"/>
                        <a:t>Finskspråkig</a:t>
                      </a:r>
                      <a:r>
                        <a:rPr lang="fi-FI" dirty="0" smtClean="0"/>
                        <a:t> </a:t>
                      </a:r>
                      <a:r>
                        <a:rPr lang="sv-FI" noProof="0" dirty="0" smtClean="0"/>
                        <a:t>kund</a:t>
                      </a:r>
                      <a:endParaRPr lang="sv-FI" noProof="0" dirty="0"/>
                    </a:p>
                  </a:txBody>
                  <a:tcPr/>
                </a:tc>
                <a:tc>
                  <a:txBody>
                    <a:bodyPr/>
                    <a:lstStyle/>
                    <a:p>
                      <a:r>
                        <a:rPr lang="sv-FI" noProof="0" dirty="0" smtClean="0"/>
                        <a:t>Svenskspråkig</a:t>
                      </a:r>
                      <a:r>
                        <a:rPr lang="fi-FI" dirty="0" smtClean="0"/>
                        <a:t> </a:t>
                      </a:r>
                      <a:r>
                        <a:rPr lang="sv-FI" noProof="0" dirty="0" smtClean="0"/>
                        <a:t>kund</a:t>
                      </a:r>
                      <a:endParaRPr lang="sv-FI" noProof="0" dirty="0"/>
                    </a:p>
                  </a:txBody>
                  <a:tcPr/>
                </a:tc>
                <a:extLst>
                  <a:ext uri="{0D108BD9-81ED-4DB2-BD59-A6C34878D82A}">
                    <a16:rowId xmlns:a16="http://schemas.microsoft.com/office/drawing/2014/main" val="3204859355"/>
                  </a:ext>
                </a:extLst>
              </a:tr>
              <a:tr h="370302">
                <a:tc>
                  <a:txBody>
                    <a:bodyPr/>
                    <a:lstStyle/>
                    <a:p>
                      <a:r>
                        <a:rPr lang="sv-FI" sz="1400" noProof="0" dirty="0" smtClean="0"/>
                        <a:t>Preoperativa polikliniken</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148266858"/>
                  </a:ext>
                </a:extLst>
              </a:tr>
              <a:tr h="370302">
                <a:tc>
                  <a:txBody>
                    <a:bodyPr/>
                    <a:lstStyle/>
                    <a:p>
                      <a:r>
                        <a:rPr lang="sv-FI" sz="1400" noProof="0" dirty="0" smtClean="0"/>
                        <a:t>Jouravdelningen</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306001284"/>
                  </a:ext>
                </a:extLst>
              </a:tr>
              <a:tr h="370302">
                <a:tc>
                  <a:txBody>
                    <a:bodyPr/>
                    <a:lstStyle/>
                    <a:p>
                      <a:r>
                        <a:rPr lang="sv-FI" sz="1400" noProof="0" dirty="0" smtClean="0"/>
                        <a:t>Akuten</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4</a:t>
                      </a:r>
                      <a:endParaRPr lang="fi-FI" sz="1400" dirty="0"/>
                    </a:p>
                  </a:txBody>
                  <a:tcPr/>
                </a:tc>
                <a:extLst>
                  <a:ext uri="{0D108BD9-81ED-4DB2-BD59-A6C34878D82A}">
                    <a16:rowId xmlns:a16="http://schemas.microsoft.com/office/drawing/2014/main" val="2111176265"/>
                  </a:ext>
                </a:extLst>
              </a:tr>
              <a:tr h="370302">
                <a:tc>
                  <a:txBody>
                    <a:bodyPr/>
                    <a:lstStyle/>
                    <a:p>
                      <a:r>
                        <a:rPr lang="sv-FI" sz="1400" noProof="0" dirty="0" smtClean="0"/>
                        <a:t>Intensiv- och övervakningsavdelning</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413003281"/>
                  </a:ext>
                </a:extLst>
              </a:tr>
              <a:tr h="370302">
                <a:tc>
                  <a:txBody>
                    <a:bodyPr/>
                    <a:lstStyle/>
                    <a:p>
                      <a:r>
                        <a:rPr lang="sv-FI" sz="1400" noProof="0" dirty="0" smtClean="0"/>
                        <a:t>Lung- och neurologiska polikliniken</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3417940685"/>
                  </a:ext>
                </a:extLst>
              </a:tr>
              <a:tr h="370302">
                <a:tc>
                  <a:txBody>
                    <a:bodyPr/>
                    <a:lstStyle/>
                    <a:p>
                      <a:r>
                        <a:rPr lang="sv-FI" sz="1400" noProof="0" dirty="0" smtClean="0"/>
                        <a:t>Kirurgiska polikliniken</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2428072801"/>
                  </a:ext>
                </a:extLst>
              </a:tr>
              <a:tr h="370302">
                <a:tc>
                  <a:txBody>
                    <a:bodyPr/>
                    <a:lstStyle/>
                    <a:p>
                      <a:r>
                        <a:rPr lang="sv-FI" sz="1400" noProof="0" dirty="0" smtClean="0"/>
                        <a:t>Ögonenhet</a:t>
                      </a:r>
                      <a:endParaRPr lang="sv-FI" sz="1400" noProof="0" dirty="0"/>
                    </a:p>
                  </a:txBody>
                  <a:tcPr/>
                </a:tc>
                <a:tc>
                  <a:txBody>
                    <a:bodyPr/>
                    <a:lstStyle/>
                    <a:p>
                      <a:pPr algn="ctr"/>
                      <a:r>
                        <a:rPr lang="fi-FI" sz="1400" dirty="0" smtClean="0"/>
                        <a:t>3</a:t>
                      </a:r>
                      <a:endParaRPr lang="fi-FI" sz="1400" dirty="0"/>
                    </a:p>
                  </a:txBody>
                  <a:tcPr/>
                </a:tc>
                <a:tc>
                  <a:txBody>
                    <a:bodyPr/>
                    <a:lstStyle/>
                    <a:p>
                      <a:pPr algn="ctr"/>
                      <a:r>
                        <a:rPr lang="fi-FI" sz="1400" dirty="0" smtClean="0"/>
                        <a:t>5</a:t>
                      </a:r>
                      <a:endParaRPr lang="fi-FI" sz="1400" dirty="0"/>
                    </a:p>
                  </a:txBody>
                  <a:tcPr/>
                </a:tc>
                <a:extLst>
                  <a:ext uri="{0D108BD9-81ED-4DB2-BD59-A6C34878D82A}">
                    <a16:rowId xmlns:a16="http://schemas.microsoft.com/office/drawing/2014/main" val="869386352"/>
                  </a:ext>
                </a:extLst>
              </a:tr>
              <a:tr h="370302">
                <a:tc>
                  <a:txBody>
                    <a:bodyPr/>
                    <a:lstStyle/>
                    <a:p>
                      <a:r>
                        <a:rPr lang="sv-FI" sz="1400" noProof="0" dirty="0" smtClean="0"/>
                        <a:t>Inremediciniska polikliniken</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338137888"/>
                  </a:ext>
                </a:extLst>
              </a:tr>
              <a:tr h="370302">
                <a:tc>
                  <a:txBody>
                    <a:bodyPr/>
                    <a:lstStyle/>
                    <a:p>
                      <a:r>
                        <a:rPr lang="sv-FI" sz="1400" noProof="0" dirty="0" smtClean="0"/>
                        <a:t>Strålbehandling</a:t>
                      </a:r>
                      <a:endParaRPr lang="sv-FI" sz="1400" noProof="0" dirty="0"/>
                    </a:p>
                  </a:txBody>
                  <a:tcPr/>
                </a:tc>
                <a:tc>
                  <a:txBody>
                    <a:bodyPr/>
                    <a:lstStyle/>
                    <a:p>
                      <a:pPr algn="ctr"/>
                      <a:r>
                        <a:rPr lang="fi-FI" sz="1400" dirty="0" smtClean="0"/>
                        <a:t>3</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1805876673"/>
                  </a:ext>
                </a:extLst>
              </a:tr>
              <a:tr h="370302">
                <a:tc>
                  <a:txBody>
                    <a:bodyPr/>
                    <a:lstStyle/>
                    <a:p>
                      <a:r>
                        <a:rPr lang="sv-FI" sz="1400" noProof="0" dirty="0" smtClean="0"/>
                        <a:t>Telefonväxel</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880045265"/>
                  </a:ext>
                </a:extLst>
              </a:tr>
              <a:tr h="370302">
                <a:tc>
                  <a:txBody>
                    <a:bodyPr/>
                    <a:lstStyle/>
                    <a:p>
                      <a:r>
                        <a:rPr lang="sv-FI" sz="1400" noProof="0" dirty="0" smtClean="0"/>
                        <a:t>Barnpolikliniken</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769107669"/>
                  </a:ext>
                </a:extLst>
              </a:tr>
              <a:tr h="370302">
                <a:tc>
                  <a:txBody>
                    <a:bodyPr/>
                    <a:lstStyle/>
                    <a:p>
                      <a:r>
                        <a:rPr lang="sv-FI" sz="1400" noProof="0" dirty="0" smtClean="0"/>
                        <a:t>Akutpsykiatriska avdelning 2</a:t>
                      </a:r>
                      <a:endParaRPr lang="sv-FI" sz="1400" noProof="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43690210"/>
                  </a:ext>
                </a:extLst>
              </a:tr>
              <a:tr h="370302">
                <a:tc>
                  <a:txBody>
                    <a:bodyPr/>
                    <a:lstStyle/>
                    <a:p>
                      <a:r>
                        <a:rPr lang="sv-FI" sz="1400" noProof="0" dirty="0" smtClean="0"/>
                        <a:t>Psykiatriska polikliniken</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311364309"/>
                  </a:ext>
                </a:extLst>
              </a:tr>
              <a:tr h="370302">
                <a:tc>
                  <a:txBody>
                    <a:bodyPr/>
                    <a:lstStyle/>
                    <a:p>
                      <a:r>
                        <a:rPr lang="sv-FI" sz="1400" noProof="0" dirty="0" smtClean="0"/>
                        <a:t>T3</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2030354219"/>
                  </a:ext>
                </a:extLst>
              </a:tr>
              <a:tr h="370302">
                <a:tc>
                  <a:txBody>
                    <a:bodyPr/>
                    <a:lstStyle/>
                    <a:p>
                      <a:r>
                        <a:rPr lang="sv-FI" sz="1400" noProof="0" dirty="0" smtClean="0"/>
                        <a:t>Inremedicinisk och neurologisk avdelning</a:t>
                      </a:r>
                      <a:endParaRPr lang="sv-FI" sz="1400" noProof="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3306058989"/>
                  </a:ext>
                </a:extLst>
              </a:tr>
            </a:tbl>
          </a:graphicData>
        </a:graphic>
      </p:graphicFrame>
    </p:spTree>
    <p:extLst>
      <p:ext uri="{BB962C8B-B14F-4D97-AF65-F5344CB8AC3E}">
        <p14:creationId xmlns:p14="http://schemas.microsoft.com/office/powerpoint/2010/main" val="45312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53391" y="214307"/>
            <a:ext cx="9327754" cy="658529"/>
          </a:xfrm>
        </p:spPr>
        <p:txBody>
          <a:bodyPr>
            <a:normAutofit/>
          </a:bodyPr>
          <a:lstStyle/>
          <a:p>
            <a:r>
              <a:rPr lang="fi-FI" sz="2400" dirty="0"/>
              <a:t>Kieleen liittyvien palautteiden määriä VKS:n yksiköittäin</a:t>
            </a:r>
          </a:p>
        </p:txBody>
      </p:sp>
      <p:graphicFrame>
        <p:nvGraphicFramePr>
          <p:cNvPr id="4" name="Sisällön paikkamerkki 3"/>
          <p:cNvGraphicFramePr>
            <a:graphicFrameLocks noGrp="1"/>
          </p:cNvGraphicFramePr>
          <p:nvPr>
            <p:ph sz="half" idx="1"/>
            <p:extLst>
              <p:ext uri="{D42A27DB-BD31-4B8C-83A1-F6EECF244321}">
                <p14:modId xmlns:p14="http://schemas.microsoft.com/office/powerpoint/2010/main" val="2722535972"/>
              </p:ext>
            </p:extLst>
          </p:nvPr>
        </p:nvGraphicFramePr>
        <p:xfrm>
          <a:off x="1853391" y="806336"/>
          <a:ext cx="9651424" cy="5924832"/>
        </p:xfrm>
        <a:graphic>
          <a:graphicData uri="http://schemas.openxmlformats.org/drawingml/2006/table">
            <a:tbl>
              <a:tblPr firstRow="1" bandRow="1">
                <a:tableStyleId>{5C22544A-7EE6-4342-B048-85BDC9FD1C3A}</a:tableStyleId>
              </a:tblPr>
              <a:tblGrid>
                <a:gridCol w="3932267">
                  <a:extLst>
                    <a:ext uri="{9D8B030D-6E8A-4147-A177-3AD203B41FA5}">
                      <a16:colId xmlns:a16="http://schemas.microsoft.com/office/drawing/2014/main" val="2594846974"/>
                    </a:ext>
                  </a:extLst>
                </a:gridCol>
                <a:gridCol w="2842953">
                  <a:extLst>
                    <a:ext uri="{9D8B030D-6E8A-4147-A177-3AD203B41FA5}">
                      <a16:colId xmlns:a16="http://schemas.microsoft.com/office/drawing/2014/main" val="3488970467"/>
                    </a:ext>
                  </a:extLst>
                </a:gridCol>
                <a:gridCol w="2876204">
                  <a:extLst>
                    <a:ext uri="{9D8B030D-6E8A-4147-A177-3AD203B41FA5}">
                      <a16:colId xmlns:a16="http://schemas.microsoft.com/office/drawing/2014/main" val="4255146125"/>
                    </a:ext>
                  </a:extLst>
                </a:gridCol>
              </a:tblGrid>
              <a:tr h="370302">
                <a:tc>
                  <a:txBody>
                    <a:bodyPr/>
                    <a:lstStyle/>
                    <a:p>
                      <a:r>
                        <a:rPr lang="fi-FI" dirty="0" smtClean="0"/>
                        <a:t>Yksikkö</a:t>
                      </a:r>
                      <a:endParaRPr lang="fi-FI" dirty="0"/>
                    </a:p>
                  </a:txBody>
                  <a:tcPr/>
                </a:tc>
                <a:tc>
                  <a:txBody>
                    <a:bodyPr/>
                    <a:lstStyle/>
                    <a:p>
                      <a:r>
                        <a:rPr lang="fi-FI" dirty="0" smtClean="0"/>
                        <a:t>Suomenkielinen</a:t>
                      </a:r>
                      <a:r>
                        <a:rPr lang="fi-FI" baseline="0" dirty="0" smtClean="0"/>
                        <a:t> asiakas</a:t>
                      </a:r>
                      <a:endParaRPr lang="fi-FI" dirty="0"/>
                    </a:p>
                  </a:txBody>
                  <a:tcPr/>
                </a:tc>
                <a:tc>
                  <a:txBody>
                    <a:bodyPr/>
                    <a:lstStyle/>
                    <a:p>
                      <a:r>
                        <a:rPr lang="fi-FI" dirty="0" smtClean="0"/>
                        <a:t>Ruotsinkielinen asiakas</a:t>
                      </a:r>
                      <a:endParaRPr lang="fi-FI" dirty="0"/>
                    </a:p>
                  </a:txBody>
                  <a:tcPr/>
                </a:tc>
                <a:extLst>
                  <a:ext uri="{0D108BD9-81ED-4DB2-BD59-A6C34878D82A}">
                    <a16:rowId xmlns:a16="http://schemas.microsoft.com/office/drawing/2014/main" val="3204859355"/>
                  </a:ext>
                </a:extLst>
              </a:tr>
              <a:tr h="370302">
                <a:tc>
                  <a:txBody>
                    <a:bodyPr/>
                    <a:lstStyle/>
                    <a:p>
                      <a:r>
                        <a:rPr lang="fi-FI" sz="1400" dirty="0" smtClean="0"/>
                        <a:t>Preoperatiivinen poliklinikka</a:t>
                      </a:r>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148266858"/>
                  </a:ext>
                </a:extLst>
              </a:tr>
              <a:tr h="370302">
                <a:tc>
                  <a:txBody>
                    <a:bodyPr/>
                    <a:lstStyle/>
                    <a:p>
                      <a:r>
                        <a:rPr lang="fi-FI" sz="1400" dirty="0" smtClean="0"/>
                        <a:t>Päivystysosasto</a:t>
                      </a:r>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306001284"/>
                  </a:ext>
                </a:extLst>
              </a:tr>
              <a:tr h="370302">
                <a:tc>
                  <a:txBody>
                    <a:bodyPr/>
                    <a:lstStyle/>
                    <a:p>
                      <a:r>
                        <a:rPr lang="fi-FI" sz="1400" dirty="0" smtClean="0"/>
                        <a:t>Päivystyspoliklinikka</a:t>
                      </a:r>
                    </a:p>
                  </a:txBody>
                  <a:tcPr/>
                </a:tc>
                <a:tc>
                  <a:txBody>
                    <a:bodyPr/>
                    <a:lstStyle/>
                    <a:p>
                      <a:pPr algn="ctr"/>
                      <a:r>
                        <a:rPr lang="fi-FI" sz="1400" dirty="0" smtClean="0"/>
                        <a:t>1</a:t>
                      </a:r>
                      <a:endParaRPr lang="fi-FI" sz="1400" dirty="0"/>
                    </a:p>
                  </a:txBody>
                  <a:tcPr/>
                </a:tc>
                <a:tc>
                  <a:txBody>
                    <a:bodyPr/>
                    <a:lstStyle/>
                    <a:p>
                      <a:pPr algn="ctr"/>
                      <a:r>
                        <a:rPr lang="fi-FI" sz="1400" dirty="0" smtClean="0"/>
                        <a:t>4</a:t>
                      </a:r>
                      <a:endParaRPr lang="fi-FI" sz="1400" dirty="0"/>
                    </a:p>
                  </a:txBody>
                  <a:tcPr/>
                </a:tc>
                <a:extLst>
                  <a:ext uri="{0D108BD9-81ED-4DB2-BD59-A6C34878D82A}">
                    <a16:rowId xmlns:a16="http://schemas.microsoft.com/office/drawing/2014/main" val="2111176265"/>
                  </a:ext>
                </a:extLst>
              </a:tr>
              <a:tr h="370302">
                <a:tc>
                  <a:txBody>
                    <a:bodyPr/>
                    <a:lstStyle/>
                    <a:p>
                      <a:r>
                        <a:rPr lang="fi-FI" sz="1400" dirty="0" smtClean="0"/>
                        <a:t>Teho- ja valvontaosasto </a:t>
                      </a:r>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413003281"/>
                  </a:ext>
                </a:extLst>
              </a:tr>
              <a:tr h="370302">
                <a:tc>
                  <a:txBody>
                    <a:bodyPr/>
                    <a:lstStyle/>
                    <a:p>
                      <a:r>
                        <a:rPr lang="fi-FI" sz="1400" dirty="0" smtClean="0"/>
                        <a:t>Keuhko- ja neurologian poliklinikka</a:t>
                      </a:r>
                      <a:endParaRPr lang="fi-FI" sz="140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3417940685"/>
                  </a:ext>
                </a:extLst>
              </a:tr>
              <a:tr h="370302">
                <a:tc>
                  <a:txBody>
                    <a:bodyPr/>
                    <a:lstStyle/>
                    <a:p>
                      <a:r>
                        <a:rPr lang="fi-FI" sz="1400" dirty="0" smtClean="0"/>
                        <a:t>Kirurgian poliklinikka</a:t>
                      </a:r>
                      <a:endParaRPr lang="fi-FI" sz="140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2428072801"/>
                  </a:ext>
                </a:extLst>
              </a:tr>
              <a:tr h="370302">
                <a:tc>
                  <a:txBody>
                    <a:bodyPr/>
                    <a:lstStyle/>
                    <a:p>
                      <a:r>
                        <a:rPr lang="fi-FI" sz="1400" dirty="0" smtClean="0"/>
                        <a:t>Silmäyksikkö</a:t>
                      </a:r>
                      <a:endParaRPr lang="fi-FI" sz="1400" dirty="0"/>
                    </a:p>
                  </a:txBody>
                  <a:tcPr/>
                </a:tc>
                <a:tc>
                  <a:txBody>
                    <a:bodyPr/>
                    <a:lstStyle/>
                    <a:p>
                      <a:pPr algn="ctr"/>
                      <a:r>
                        <a:rPr lang="fi-FI" sz="1400" dirty="0" smtClean="0"/>
                        <a:t>3</a:t>
                      </a:r>
                      <a:endParaRPr lang="fi-FI" sz="1400" dirty="0"/>
                    </a:p>
                  </a:txBody>
                  <a:tcPr/>
                </a:tc>
                <a:tc>
                  <a:txBody>
                    <a:bodyPr/>
                    <a:lstStyle/>
                    <a:p>
                      <a:pPr algn="ctr"/>
                      <a:r>
                        <a:rPr lang="fi-FI" sz="1400" dirty="0" smtClean="0"/>
                        <a:t>5</a:t>
                      </a:r>
                      <a:endParaRPr lang="fi-FI" sz="1400" dirty="0"/>
                    </a:p>
                  </a:txBody>
                  <a:tcPr/>
                </a:tc>
                <a:extLst>
                  <a:ext uri="{0D108BD9-81ED-4DB2-BD59-A6C34878D82A}">
                    <a16:rowId xmlns:a16="http://schemas.microsoft.com/office/drawing/2014/main" val="869386352"/>
                  </a:ext>
                </a:extLst>
              </a:tr>
              <a:tr h="370302">
                <a:tc>
                  <a:txBody>
                    <a:bodyPr/>
                    <a:lstStyle/>
                    <a:p>
                      <a:r>
                        <a:rPr lang="fi-FI" sz="1400" dirty="0" smtClean="0"/>
                        <a:t>Sisätautien poliklinikka</a:t>
                      </a:r>
                      <a:endParaRPr lang="fi-FI" sz="1400" dirty="0"/>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338137888"/>
                  </a:ext>
                </a:extLst>
              </a:tr>
              <a:tr h="370302">
                <a:tc>
                  <a:txBody>
                    <a:bodyPr/>
                    <a:lstStyle/>
                    <a:p>
                      <a:r>
                        <a:rPr lang="fi-FI" sz="1400" dirty="0" smtClean="0"/>
                        <a:t>Sädehoito</a:t>
                      </a:r>
                      <a:endParaRPr lang="fi-FI" sz="1400" dirty="0"/>
                    </a:p>
                  </a:txBody>
                  <a:tcPr/>
                </a:tc>
                <a:tc>
                  <a:txBody>
                    <a:bodyPr/>
                    <a:lstStyle/>
                    <a:p>
                      <a:pPr algn="ctr"/>
                      <a:r>
                        <a:rPr lang="fi-FI" sz="1400" dirty="0" smtClean="0"/>
                        <a:t>3</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1805876673"/>
                  </a:ext>
                </a:extLst>
              </a:tr>
              <a:tr h="370302">
                <a:tc>
                  <a:txBody>
                    <a:bodyPr/>
                    <a:lstStyle/>
                    <a:p>
                      <a:r>
                        <a:rPr lang="fi-FI" sz="1400" dirty="0" smtClean="0"/>
                        <a:t>Puhelinvaihde</a:t>
                      </a:r>
                      <a:endParaRPr lang="fi-FI" sz="1400" dirty="0"/>
                    </a:p>
                  </a:txBody>
                  <a:tcPr/>
                </a:tc>
                <a:tc>
                  <a:txBody>
                    <a:bodyPr/>
                    <a:lstStyle/>
                    <a:p>
                      <a:pPr algn="ctr"/>
                      <a:r>
                        <a:rPr lang="fi-FI" sz="1400" dirty="0" smtClean="0"/>
                        <a:t>1</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880045265"/>
                  </a:ext>
                </a:extLst>
              </a:tr>
              <a:tr h="370302">
                <a:tc>
                  <a:txBody>
                    <a:bodyPr/>
                    <a:lstStyle/>
                    <a:p>
                      <a:r>
                        <a:rPr lang="fi-FI" sz="1400" dirty="0" smtClean="0"/>
                        <a:t>Lastenpoliklinikka</a:t>
                      </a:r>
                      <a:endParaRPr lang="fi-FI" sz="140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769107669"/>
                  </a:ext>
                </a:extLst>
              </a:tr>
              <a:tr h="370302">
                <a:tc>
                  <a:txBody>
                    <a:bodyPr/>
                    <a:lstStyle/>
                    <a:p>
                      <a:r>
                        <a:rPr lang="fi-FI" sz="1400" dirty="0" smtClean="0"/>
                        <a:t>Akuuttipsykiatrian osasto 2 </a:t>
                      </a:r>
                    </a:p>
                  </a:txBody>
                  <a:tcPr/>
                </a:tc>
                <a:tc>
                  <a:txBody>
                    <a:bodyPr/>
                    <a:lstStyle/>
                    <a:p>
                      <a:pPr algn="ctr"/>
                      <a:r>
                        <a:rPr lang="fi-FI" sz="1400" dirty="0" smtClean="0"/>
                        <a:t>1</a:t>
                      </a:r>
                      <a:endParaRPr lang="fi-FI" sz="1400" dirty="0"/>
                    </a:p>
                  </a:txBody>
                  <a:tcPr/>
                </a:tc>
                <a:tc>
                  <a:txBody>
                    <a:bodyPr/>
                    <a:lstStyle/>
                    <a:p>
                      <a:pPr algn="ctr"/>
                      <a:r>
                        <a:rPr lang="fi-FI" sz="1400" dirty="0" smtClean="0"/>
                        <a:t>-</a:t>
                      </a:r>
                      <a:endParaRPr lang="fi-FI" sz="1400" dirty="0"/>
                    </a:p>
                  </a:txBody>
                  <a:tcPr/>
                </a:tc>
                <a:extLst>
                  <a:ext uri="{0D108BD9-81ED-4DB2-BD59-A6C34878D82A}">
                    <a16:rowId xmlns:a16="http://schemas.microsoft.com/office/drawing/2014/main" val="243690210"/>
                  </a:ext>
                </a:extLst>
              </a:tr>
              <a:tr h="370302">
                <a:tc>
                  <a:txBody>
                    <a:bodyPr/>
                    <a:lstStyle/>
                    <a:p>
                      <a:r>
                        <a:rPr lang="fi-FI" sz="1400" dirty="0" smtClean="0"/>
                        <a:t>Psykiatrinen poliklinikka</a:t>
                      </a:r>
                      <a:endParaRPr lang="fi-FI" sz="140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1311364309"/>
                  </a:ext>
                </a:extLst>
              </a:tr>
              <a:tr h="370302">
                <a:tc>
                  <a:txBody>
                    <a:bodyPr/>
                    <a:lstStyle/>
                    <a:p>
                      <a:r>
                        <a:rPr lang="fi-FI" sz="1400" dirty="0" smtClean="0"/>
                        <a:t>T3</a:t>
                      </a:r>
                      <a:endParaRPr lang="fi-FI" sz="1400" dirty="0"/>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2030354219"/>
                  </a:ext>
                </a:extLst>
              </a:tr>
              <a:tr h="370302">
                <a:tc>
                  <a:txBody>
                    <a:bodyPr/>
                    <a:lstStyle/>
                    <a:p>
                      <a:r>
                        <a:rPr lang="fi-FI" sz="1400" dirty="0" smtClean="0"/>
                        <a:t>Sisätautien ja neurologian osasto / </a:t>
                      </a:r>
                    </a:p>
                  </a:txBody>
                  <a:tcPr/>
                </a:tc>
                <a:tc>
                  <a:txBody>
                    <a:bodyPr/>
                    <a:lstStyle/>
                    <a:p>
                      <a:pPr algn="ctr"/>
                      <a:r>
                        <a:rPr lang="fi-FI" sz="1400" dirty="0" smtClean="0"/>
                        <a:t>-</a:t>
                      </a:r>
                      <a:endParaRPr lang="fi-FI" sz="1400" dirty="0"/>
                    </a:p>
                  </a:txBody>
                  <a:tcPr/>
                </a:tc>
                <a:tc>
                  <a:txBody>
                    <a:bodyPr/>
                    <a:lstStyle/>
                    <a:p>
                      <a:pPr algn="ctr"/>
                      <a:r>
                        <a:rPr lang="fi-FI" sz="1400" dirty="0" smtClean="0"/>
                        <a:t>1</a:t>
                      </a:r>
                      <a:endParaRPr lang="fi-FI" sz="1400" dirty="0"/>
                    </a:p>
                  </a:txBody>
                  <a:tcPr/>
                </a:tc>
                <a:extLst>
                  <a:ext uri="{0D108BD9-81ED-4DB2-BD59-A6C34878D82A}">
                    <a16:rowId xmlns:a16="http://schemas.microsoft.com/office/drawing/2014/main" val="3306058989"/>
                  </a:ext>
                </a:extLst>
              </a:tr>
            </a:tbl>
          </a:graphicData>
        </a:graphic>
      </p:graphicFrame>
    </p:spTree>
    <p:extLst>
      <p:ext uri="{BB962C8B-B14F-4D97-AF65-F5344CB8AC3E}">
        <p14:creationId xmlns:p14="http://schemas.microsoft.com/office/powerpoint/2010/main" val="1368003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53390" y="222618"/>
            <a:ext cx="9327754" cy="1173919"/>
          </a:xfrm>
        </p:spPr>
        <p:txBody>
          <a:bodyPr/>
          <a:lstStyle/>
          <a:p>
            <a:r>
              <a:rPr lang="sv-FI" dirty="0"/>
              <a:t>Några öppna svar </a:t>
            </a:r>
            <a:r>
              <a:rPr lang="sv-FI" dirty="0" smtClean="0"/>
              <a:t>om språket</a:t>
            </a:r>
            <a:br>
              <a:rPr lang="sv-FI" dirty="0" smtClean="0"/>
            </a:br>
            <a:r>
              <a:rPr lang="fi-FI" dirty="0" smtClean="0"/>
              <a:t>Muutama avoin palaute kieleen liittyen</a:t>
            </a:r>
            <a:endParaRPr lang="fi-FI" dirty="0"/>
          </a:p>
        </p:txBody>
      </p:sp>
      <p:sp>
        <p:nvSpPr>
          <p:cNvPr id="3" name="Sisällön paikkamerkki 2"/>
          <p:cNvSpPr>
            <a:spLocks noGrp="1"/>
          </p:cNvSpPr>
          <p:nvPr>
            <p:ph sz="half" idx="1"/>
          </p:nvPr>
        </p:nvSpPr>
        <p:spPr>
          <a:xfrm>
            <a:off x="1853389" y="1778924"/>
            <a:ext cx="9327755" cy="4398039"/>
          </a:xfrm>
        </p:spPr>
        <p:txBody>
          <a:bodyPr>
            <a:normAutofit fontScale="47500" lnSpcReduction="20000"/>
          </a:bodyPr>
          <a:lstStyle/>
          <a:p>
            <a:endParaRPr lang="fi-FI" dirty="0"/>
          </a:p>
          <a:p>
            <a:r>
              <a:rPr lang="sv-FI" dirty="0" smtClean="0"/>
              <a:t>Om personalen inte kan klientens modersmål och inte förstår vad hen säger måste man hämta någon som förstår och inte bara strunta i det. Finland är ett tvåspråkigt land och man har rätt att få vård på eget modersmål. Personalen bör även lyssna på patienten och inte bara anta att de inte orkar eller vill. Är man inte en empatisk vårdare bör man byta jobb.</a:t>
            </a:r>
          </a:p>
          <a:p>
            <a:pPr lvl="1"/>
            <a:r>
              <a:rPr lang="fi-FI" dirty="0" smtClean="0"/>
              <a:t>-&gt; </a:t>
            </a:r>
            <a:r>
              <a:rPr lang="fi-FI" dirty="0"/>
              <a:t>Käsittely: Asiakkaan kokema kielitaidottomuus hoitajien taholta  on vakava asia. Nyt useita uusia hoitajia joiden kielitaito on puutteellinen mutta ovat kielikoulutuksessa ja yrittävät lukea kieltä vapaa-ajalla.  Aina jos ei päästä yhteisymmärrykseen potilaan kanssa pitää hakea apua muilta kollegoilta kielen kääntämiseen eikä jättää potilasta itsekseen ilman apua.</a:t>
            </a:r>
          </a:p>
          <a:p>
            <a:r>
              <a:rPr lang="fi-FI" dirty="0" smtClean="0"/>
              <a:t>Sanelu </a:t>
            </a:r>
            <a:r>
              <a:rPr lang="fi-FI" dirty="0"/>
              <a:t>potilaan äidinkielellä tai nopeampi käännöspalvelu.</a:t>
            </a:r>
          </a:p>
          <a:p>
            <a:r>
              <a:rPr lang="fi-FI" dirty="0" smtClean="0"/>
              <a:t>Olisin </a:t>
            </a:r>
            <a:r>
              <a:rPr lang="fi-FI" dirty="0"/>
              <a:t>toivonut että ruotsinkieliset hoitajat olisivat keskustelleet keskenään suomea hoitoaikanani, koska olen suomenkielinen</a:t>
            </a:r>
            <a:r>
              <a:rPr lang="fi-FI" dirty="0" smtClean="0"/>
              <a:t>.</a:t>
            </a:r>
          </a:p>
          <a:p>
            <a:pPr lvl="1"/>
            <a:r>
              <a:rPr lang="fi-FI" dirty="0" smtClean="0"/>
              <a:t>-&gt; Käsittely: keskusteltu henkilökunnan kanssa</a:t>
            </a:r>
            <a:endParaRPr lang="fi-FI" dirty="0"/>
          </a:p>
          <a:p>
            <a:r>
              <a:rPr lang="fi-FI" dirty="0" smtClean="0"/>
              <a:t>Kielikurssi </a:t>
            </a:r>
            <a:r>
              <a:rPr lang="fi-FI" dirty="0"/>
              <a:t>ko. henkilökunnalle ja sitkeää suomen kielen treeniä.</a:t>
            </a:r>
          </a:p>
          <a:p>
            <a:r>
              <a:rPr lang="sv-FI" dirty="0" smtClean="0"/>
              <a:t>Kanske att personalen hjälps åt beroende på språkkunskaper</a:t>
            </a:r>
            <a:r>
              <a:rPr lang="fi-FI" dirty="0" smtClean="0"/>
              <a:t>. </a:t>
            </a:r>
            <a:r>
              <a:rPr lang="fi-FI" dirty="0"/>
              <a:t>.-&gt; Käsittely: keskusteltu henkilökunnan kanssa</a:t>
            </a:r>
          </a:p>
          <a:p>
            <a:r>
              <a:rPr lang="sv-FI" dirty="0" smtClean="0"/>
              <a:t>Personalen behöver vara medvetna om att båda språken, finska och svenska, behövs i arbetet. Kommunikationen om information mellan personalen och klienten själv behövs förbättras</a:t>
            </a:r>
            <a:r>
              <a:rPr lang="fi-FI" dirty="0" smtClean="0"/>
              <a:t>. </a:t>
            </a:r>
            <a:r>
              <a:rPr lang="fi-FI" dirty="0"/>
              <a:t>.-&gt; Käsittely: keskusteltu henkilökunnan kanssa</a:t>
            </a:r>
          </a:p>
          <a:p>
            <a:r>
              <a:rPr lang="sv-FI" dirty="0" smtClean="0"/>
              <a:t>Mera svenskspråkiga. Och börja ta på allvar!</a:t>
            </a:r>
          </a:p>
          <a:p>
            <a:r>
              <a:rPr lang="sv-FI" dirty="0" smtClean="0"/>
              <a:t>2 språkig personal</a:t>
            </a:r>
          </a:p>
          <a:p>
            <a:r>
              <a:rPr lang="sv-FI" dirty="0" smtClean="0"/>
              <a:t>Dålig betjäning på svenska i flera situationer. Bättre hänsyn till svenskspråkiga</a:t>
            </a:r>
            <a:r>
              <a:rPr lang="fi-FI" dirty="0" smtClean="0"/>
              <a:t>.</a:t>
            </a:r>
            <a:endParaRPr lang="fi-FI" dirty="0"/>
          </a:p>
          <a:p>
            <a:r>
              <a:rPr lang="fi-FI" dirty="0" smtClean="0"/>
              <a:t>Potilaiden </a:t>
            </a:r>
            <a:r>
              <a:rPr lang="fi-FI" dirty="0"/>
              <a:t>olisi kiva kuulla suomea, kun kerran Suomessa olleen. Ruotsinkieli ensimmäisenä näissäkin lomakkeissa, emme ole Ruotsissa. Nytkin ruotsin kieli vain kuuluu ja </a:t>
            </a:r>
            <a:r>
              <a:rPr lang="fi-FI" dirty="0" smtClean="0"/>
              <a:t>raikaa.</a:t>
            </a:r>
          </a:p>
          <a:p>
            <a:pPr lvl="1"/>
            <a:r>
              <a:rPr lang="fi-FI" dirty="0" smtClean="0"/>
              <a:t>-&gt; </a:t>
            </a:r>
            <a:r>
              <a:rPr lang="fi-FI" dirty="0"/>
              <a:t>Käsittely: Yksikössä ja organisaatiossa sovittu toimintatapa, että potilaan aikana puhutaan potilaan äidinkieltä. Jos tilanne vaatii toisen kielen käyttöä, tulee se selvittää potilaalle. </a:t>
            </a:r>
            <a:endParaRPr lang="fi-FI" dirty="0" smtClean="0"/>
          </a:p>
          <a:p>
            <a:r>
              <a:rPr lang="fi-FI" dirty="0" smtClean="0"/>
              <a:t>Ulkomaalaistaustaisen </a:t>
            </a:r>
            <a:r>
              <a:rPr lang="fi-FI" dirty="0"/>
              <a:t>lääkärin kanssa kommunikointi oli vaikeaa.</a:t>
            </a:r>
          </a:p>
          <a:p>
            <a:endParaRPr lang="fi-FI" dirty="0"/>
          </a:p>
        </p:txBody>
      </p:sp>
    </p:spTree>
    <p:extLst>
      <p:ext uri="{BB962C8B-B14F-4D97-AF65-F5344CB8AC3E}">
        <p14:creationId xmlns:p14="http://schemas.microsoft.com/office/powerpoint/2010/main" val="3938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2910B7FC-7932-4BA5-A96F-4DF4B46719AE}"/>
              </a:ext>
            </a:extLst>
          </p:cNvPr>
          <p:cNvSpPr>
            <a:spLocks noGrp="1"/>
          </p:cNvSpPr>
          <p:nvPr>
            <p:ph type="title"/>
          </p:nvPr>
        </p:nvSpPr>
        <p:spPr/>
        <p:txBody>
          <a:bodyPr/>
          <a:lstStyle/>
          <a:p>
            <a:r>
              <a:rPr lang="sv-FI" dirty="0" smtClean="0"/>
              <a:t>Tack</a:t>
            </a:r>
            <a:r>
              <a:rPr lang="fi-FI" dirty="0" smtClean="0"/>
              <a:t>!</a:t>
            </a:r>
            <a:endParaRPr lang="fi-FI" dirty="0"/>
          </a:p>
        </p:txBody>
      </p:sp>
      <p:sp>
        <p:nvSpPr>
          <p:cNvPr id="4" name="Ostikko">
            <a:extLst>
              <a:ext uri="{FF2B5EF4-FFF2-40B4-BE49-F238E27FC236}">
                <a16:creationId xmlns:a16="http://schemas.microsoft.com/office/drawing/2014/main" id="{2AFB66B9-1D44-4A0E-B00F-8630346C8C94}"/>
              </a:ext>
            </a:extLst>
          </p:cNvPr>
          <p:cNvSpPr>
            <a:spLocks noGrp="1"/>
          </p:cNvSpPr>
          <p:nvPr>
            <p:ph type="body" idx="10"/>
          </p:nvPr>
        </p:nvSpPr>
        <p:spPr/>
        <p:txBody>
          <a:bodyPr/>
          <a:lstStyle/>
          <a:p>
            <a:r>
              <a:rPr lang="fi-FI" dirty="0" smtClean="0"/>
              <a:t>Kiitos!</a:t>
            </a:r>
            <a:endParaRPr lang="fi-FI" dirty="0"/>
          </a:p>
        </p:txBody>
      </p:sp>
    </p:spTree>
    <p:extLst>
      <p:ext uri="{BB962C8B-B14F-4D97-AF65-F5344CB8AC3E}">
        <p14:creationId xmlns:p14="http://schemas.microsoft.com/office/powerpoint/2010/main" val="2182198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a:extLst>
              <a:ext uri="{FF2B5EF4-FFF2-40B4-BE49-F238E27FC236}">
                <a16:creationId xmlns:a16="http://schemas.microsoft.com/office/drawing/2014/main" id="{AF430C7E-63A6-4610-97C9-C7A9A943743A}"/>
              </a:ext>
            </a:extLst>
          </p:cNvPr>
          <p:cNvSpPr txBox="1">
            <a:spLocks/>
          </p:cNvSpPr>
          <p:nvPr/>
        </p:nvSpPr>
        <p:spPr>
          <a:xfrm>
            <a:off x="2698774" y="1847453"/>
            <a:ext cx="7856373" cy="8313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200" b="1" kern="1200">
                <a:solidFill>
                  <a:schemeClr val="bg1"/>
                </a:solidFill>
                <a:latin typeface="+mj-lt"/>
                <a:ea typeface="+mj-ea"/>
                <a:cs typeface="+mj-cs"/>
              </a:defRPr>
            </a:lvl1pPr>
          </a:lstStyle>
          <a:p>
            <a:r>
              <a:rPr lang="sv-FI" sz="4800" dirty="0" smtClean="0"/>
              <a:t>Välmående genom livet</a:t>
            </a:r>
            <a:r>
              <a:rPr lang="fi-FI" sz="4800" dirty="0" smtClean="0"/>
              <a:t>.</a:t>
            </a:r>
            <a:endParaRPr lang="fi-FI" sz="4800" dirty="0"/>
          </a:p>
        </p:txBody>
      </p:sp>
      <p:sp>
        <p:nvSpPr>
          <p:cNvPr id="5" name="Otsikko">
            <a:extLst>
              <a:ext uri="{FF2B5EF4-FFF2-40B4-BE49-F238E27FC236}">
                <a16:creationId xmlns:a16="http://schemas.microsoft.com/office/drawing/2014/main" id="{2E9CE298-3DF6-4BC3-915D-84C5FD60675F}"/>
              </a:ext>
            </a:extLst>
          </p:cNvPr>
          <p:cNvSpPr txBox="1">
            <a:spLocks/>
          </p:cNvSpPr>
          <p:nvPr/>
        </p:nvSpPr>
        <p:spPr>
          <a:xfrm>
            <a:off x="2519366" y="2848787"/>
            <a:ext cx="8215188" cy="5781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200" b="1" kern="1200">
                <a:solidFill>
                  <a:schemeClr val="bg1"/>
                </a:solidFill>
                <a:latin typeface="+mj-lt"/>
                <a:ea typeface="+mj-ea"/>
                <a:cs typeface="+mj-cs"/>
              </a:defRPr>
            </a:lvl1pPr>
          </a:lstStyle>
          <a:p>
            <a:pPr lvl="0"/>
            <a:r>
              <a:rPr lang="fi-FI" sz="4800" dirty="0">
                <a:solidFill>
                  <a:schemeClr val="accent2"/>
                </a:solidFill>
              </a:rPr>
              <a:t>Hyvinvointia läpi elämän.</a:t>
            </a:r>
          </a:p>
        </p:txBody>
      </p:sp>
      <p:pic>
        <p:nvPicPr>
          <p:cNvPr id="4" name="Logo" descr="Österbottens välfärdsområde logotyp. Pohjanmaan hyvinvointialueen tunnus.">
            <a:extLst>
              <a:ext uri="{FF2B5EF4-FFF2-40B4-BE49-F238E27FC236}">
                <a16:creationId xmlns:a16="http://schemas.microsoft.com/office/drawing/2014/main" id="{4A854445-ACB1-4C28-A1A2-4E36159EB2F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4552425" y="5139159"/>
            <a:ext cx="4149070" cy="684798"/>
          </a:xfrm>
          <a:prstGeom prst="rect">
            <a:avLst/>
          </a:prstGeom>
        </p:spPr>
      </p:pic>
    </p:spTree>
    <p:extLst>
      <p:ext uri="{BB962C8B-B14F-4D97-AF65-F5344CB8AC3E}">
        <p14:creationId xmlns:p14="http://schemas.microsoft.com/office/powerpoint/2010/main" val="354191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8423EF93-26EC-4411-95E4-CCBA3CE06A9F}"/>
              </a:ext>
            </a:extLst>
          </p:cNvPr>
          <p:cNvSpPr>
            <a:spLocks noGrp="1"/>
          </p:cNvSpPr>
          <p:nvPr>
            <p:ph type="title"/>
          </p:nvPr>
        </p:nvSpPr>
        <p:spPr/>
        <p:txBody>
          <a:bodyPr/>
          <a:lstStyle/>
          <a:p>
            <a:r>
              <a:rPr lang="sv-FI" dirty="0" smtClean="0"/>
              <a:t>Kundresponsen år 2021</a:t>
            </a:r>
            <a:endParaRPr lang="sv-FI" dirty="0"/>
          </a:p>
        </p:txBody>
      </p:sp>
      <p:sp>
        <p:nvSpPr>
          <p:cNvPr id="3" name="Text">
            <a:extLst>
              <a:ext uri="{FF2B5EF4-FFF2-40B4-BE49-F238E27FC236}">
                <a16:creationId xmlns:a16="http://schemas.microsoft.com/office/drawing/2014/main" id="{D1FA4EA4-FB57-410D-9475-AACEFE701729}"/>
              </a:ext>
            </a:extLst>
          </p:cNvPr>
          <p:cNvSpPr>
            <a:spLocks noGrp="1"/>
          </p:cNvSpPr>
          <p:nvPr>
            <p:ph sz="half" idx="1"/>
          </p:nvPr>
        </p:nvSpPr>
        <p:spPr/>
        <p:txBody>
          <a:bodyPr>
            <a:normAutofit fontScale="92500" lnSpcReduction="20000"/>
          </a:bodyPr>
          <a:lstStyle/>
          <a:p>
            <a:r>
              <a:rPr lang="sv-FI" dirty="0"/>
              <a:t>Under år 2021 inkom det sammanlagt 2 599 responser. År 2020 inkom det sammanlagt 2 885 responser.</a:t>
            </a:r>
          </a:p>
          <a:p>
            <a:r>
              <a:rPr lang="sv-FI" dirty="0"/>
              <a:t>Respons har getts både elektroniskt via webbplatsen och med hjälp av blanketter i pappersform. </a:t>
            </a:r>
          </a:p>
          <a:p>
            <a:endParaRPr lang="sv-FI" dirty="0"/>
          </a:p>
          <a:p>
            <a:r>
              <a:rPr lang="sv-FI" dirty="0"/>
              <a:t>Cirka 54 % av respondenterna var kvinnor och 46 % var män.</a:t>
            </a:r>
          </a:p>
          <a:p>
            <a:r>
              <a:rPr lang="sv-FI" dirty="0"/>
              <a:t>Oftast hade kunden själv svarat på responsblanketten.</a:t>
            </a:r>
          </a:p>
          <a:p>
            <a:endParaRPr lang="fi-FI" dirty="0"/>
          </a:p>
        </p:txBody>
      </p:sp>
      <p:sp>
        <p:nvSpPr>
          <p:cNvPr id="5" name="Otsikko">
            <a:extLst>
              <a:ext uri="{FF2B5EF4-FFF2-40B4-BE49-F238E27FC236}">
                <a16:creationId xmlns:a16="http://schemas.microsoft.com/office/drawing/2014/main" id="{3DEC6D3C-58BD-4A34-A339-E50E2846246A}"/>
              </a:ext>
            </a:extLst>
          </p:cNvPr>
          <p:cNvSpPr>
            <a:spLocks noGrp="1"/>
          </p:cNvSpPr>
          <p:nvPr>
            <p:ph type="body" idx="11"/>
          </p:nvPr>
        </p:nvSpPr>
        <p:spPr/>
        <p:txBody>
          <a:bodyPr/>
          <a:lstStyle/>
          <a:p>
            <a:r>
              <a:rPr lang="fi-FI" dirty="0"/>
              <a:t>Asiakaspalautteet vuodelta </a:t>
            </a:r>
            <a:r>
              <a:rPr lang="fi-FI" dirty="0" smtClean="0"/>
              <a:t>2021</a:t>
            </a:r>
            <a:endParaRPr lang="fi-FI" dirty="0"/>
          </a:p>
        </p:txBody>
      </p:sp>
      <p:sp>
        <p:nvSpPr>
          <p:cNvPr id="4" name="Teksti">
            <a:extLst>
              <a:ext uri="{FF2B5EF4-FFF2-40B4-BE49-F238E27FC236}">
                <a16:creationId xmlns:a16="http://schemas.microsoft.com/office/drawing/2014/main" id="{AB8E9102-C769-4D47-8612-CC96246F6130}"/>
              </a:ext>
            </a:extLst>
          </p:cNvPr>
          <p:cNvSpPr>
            <a:spLocks noGrp="1"/>
          </p:cNvSpPr>
          <p:nvPr>
            <p:ph sz="half" idx="10"/>
          </p:nvPr>
        </p:nvSpPr>
        <p:spPr/>
        <p:txBody>
          <a:bodyPr>
            <a:normAutofit fontScale="92500" lnSpcReduction="20000"/>
          </a:bodyPr>
          <a:lstStyle/>
          <a:p>
            <a:r>
              <a:rPr lang="fi-FI" dirty="0"/>
              <a:t>Vuoden </a:t>
            </a:r>
            <a:r>
              <a:rPr lang="fi-FI" dirty="0" smtClean="0"/>
              <a:t>2021 </a:t>
            </a:r>
            <a:r>
              <a:rPr lang="fi-FI" dirty="0"/>
              <a:t>aikana palautteita kertyi yhteensä </a:t>
            </a:r>
            <a:r>
              <a:rPr lang="fi-FI" dirty="0" smtClean="0"/>
              <a:t>2599  </a:t>
            </a:r>
            <a:r>
              <a:rPr lang="fi-FI" dirty="0"/>
              <a:t>kpl. Vuonna </a:t>
            </a:r>
            <a:r>
              <a:rPr lang="fi-FI" dirty="0" smtClean="0"/>
              <a:t>2020 </a:t>
            </a:r>
            <a:r>
              <a:rPr lang="fi-FI" dirty="0"/>
              <a:t>palautteita saatiin yht. </a:t>
            </a:r>
            <a:r>
              <a:rPr lang="fi-FI" dirty="0" smtClean="0"/>
              <a:t>2885.</a:t>
            </a:r>
            <a:endParaRPr lang="fi-FI" dirty="0"/>
          </a:p>
          <a:p>
            <a:r>
              <a:rPr lang="fi-FI" dirty="0" smtClean="0"/>
              <a:t>Palautteita </a:t>
            </a:r>
            <a:r>
              <a:rPr lang="fi-FI" dirty="0"/>
              <a:t>on annettu sähköisesti www-sivujen kautta sekä paperisella lomakkeella. </a:t>
            </a:r>
          </a:p>
          <a:p>
            <a:endParaRPr lang="fi-FI" dirty="0"/>
          </a:p>
          <a:p>
            <a:r>
              <a:rPr lang="fi-FI" dirty="0" smtClean="0"/>
              <a:t>Vastaajista noin 54 </a:t>
            </a:r>
            <a:r>
              <a:rPr lang="fi-FI" dirty="0"/>
              <a:t>% oli naisia ja </a:t>
            </a:r>
            <a:r>
              <a:rPr lang="fi-FI" dirty="0" smtClean="0"/>
              <a:t>46 </a:t>
            </a:r>
            <a:r>
              <a:rPr lang="fi-FI" dirty="0"/>
              <a:t>% oli </a:t>
            </a:r>
            <a:r>
              <a:rPr lang="fi-FI" dirty="0" smtClean="0"/>
              <a:t>miehiä.</a:t>
            </a:r>
            <a:endParaRPr lang="fi-FI" dirty="0"/>
          </a:p>
          <a:p>
            <a:r>
              <a:rPr lang="fi-FI" dirty="0"/>
              <a:t>Yleisimmin palautteeseen on vastannut asiakas itse.</a:t>
            </a:r>
          </a:p>
        </p:txBody>
      </p:sp>
    </p:spTree>
    <p:extLst>
      <p:ext uri="{BB962C8B-B14F-4D97-AF65-F5344CB8AC3E}">
        <p14:creationId xmlns:p14="http://schemas.microsoft.com/office/powerpoint/2010/main" val="16672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stretch>
            <a:fillRect/>
          </a:stretch>
        </p:blipFill>
        <p:spPr>
          <a:xfrm>
            <a:off x="1421476" y="123490"/>
            <a:ext cx="9859934" cy="6861019"/>
          </a:xfrm>
          <a:prstGeom prst="rect">
            <a:avLst/>
          </a:prstGeom>
        </p:spPr>
      </p:pic>
    </p:spTree>
    <p:extLst>
      <p:ext uri="{BB962C8B-B14F-4D97-AF65-F5344CB8AC3E}">
        <p14:creationId xmlns:p14="http://schemas.microsoft.com/office/powerpoint/2010/main" val="28650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p:cNvPicPr>
            <a:picLocks noChangeAspect="1"/>
          </p:cNvPicPr>
          <p:nvPr/>
        </p:nvPicPr>
        <p:blipFill>
          <a:blip r:embed="rId2"/>
          <a:stretch>
            <a:fillRect/>
          </a:stretch>
        </p:blipFill>
        <p:spPr>
          <a:xfrm>
            <a:off x="1471351" y="433530"/>
            <a:ext cx="9291031" cy="6424470"/>
          </a:xfrm>
          <a:prstGeom prst="rect">
            <a:avLst/>
          </a:prstGeom>
        </p:spPr>
      </p:pic>
    </p:spTree>
    <p:extLst>
      <p:ext uri="{BB962C8B-B14F-4D97-AF65-F5344CB8AC3E}">
        <p14:creationId xmlns:p14="http://schemas.microsoft.com/office/powerpoint/2010/main" val="2969006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786ADDE-B433-4C28-86BA-1D56540B1CFA}"/>
              </a:ext>
            </a:extLst>
          </p:cNvPr>
          <p:cNvSpPr>
            <a:spLocks noGrp="1"/>
          </p:cNvSpPr>
          <p:nvPr>
            <p:ph type="title"/>
          </p:nvPr>
        </p:nvSpPr>
        <p:spPr/>
        <p:txBody>
          <a:bodyPr/>
          <a:lstStyle/>
          <a:p>
            <a:r>
              <a:rPr lang="sv-FI" dirty="0" smtClean="0"/>
              <a:t>Rekommendations-talet NPS</a:t>
            </a:r>
            <a:endParaRPr lang="sv-FI" dirty="0"/>
          </a:p>
        </p:txBody>
      </p:sp>
      <p:sp>
        <p:nvSpPr>
          <p:cNvPr id="4" name="Kuva">
            <a:extLst>
              <a:ext uri="{FF2B5EF4-FFF2-40B4-BE49-F238E27FC236}">
                <a16:creationId xmlns:a16="http://schemas.microsoft.com/office/drawing/2014/main" id="{17969FFD-5AC6-4615-8CB8-7EBAE489AFFB}"/>
              </a:ext>
            </a:extLst>
          </p:cNvPr>
          <p:cNvSpPr>
            <a:spLocks noGrp="1"/>
          </p:cNvSpPr>
          <p:nvPr>
            <p:ph sz="half" idx="10"/>
          </p:nvPr>
        </p:nvSpPr>
        <p:spPr/>
        <p:txBody>
          <a:bodyPr/>
          <a:lstStyle/>
          <a:p>
            <a:pPr marL="285750" indent="-285750">
              <a:buFont typeface="Arial" panose="020B0604020202020204" pitchFamily="34" charset="0"/>
              <a:buChar char="•"/>
            </a:pPr>
            <a:r>
              <a:rPr lang="sv-FI" sz="1600" dirty="0"/>
              <a:t>NPS-talet (Net Promoter Score) bestäms med hjälp av frågan ” Jag kan rekommendera vårdenheten för mina nära anhöriga”. </a:t>
            </a:r>
          </a:p>
          <a:p>
            <a:pPr marL="285750" indent="-285750">
              <a:buFont typeface="Arial" panose="020B0604020202020204" pitchFamily="34" charset="0"/>
              <a:buChar char="•"/>
            </a:pPr>
            <a:r>
              <a:rPr lang="sv-FI" sz="1600" dirty="0" smtClean="0"/>
              <a:t>Frågan </a:t>
            </a:r>
            <a:r>
              <a:rPr lang="sv-FI" sz="1600" dirty="0"/>
              <a:t>besvaras på en skala från 1 till 10. </a:t>
            </a:r>
          </a:p>
          <a:p>
            <a:pPr marL="285750" indent="-285750">
              <a:buFont typeface="Arial" panose="020B0604020202020204" pitchFamily="34" charset="0"/>
              <a:buChar char="•"/>
            </a:pPr>
            <a:r>
              <a:rPr lang="sv-FI" sz="1600" dirty="0" smtClean="0"/>
              <a:t>De </a:t>
            </a:r>
            <a:r>
              <a:rPr lang="sv-FI" sz="1600" dirty="0"/>
              <a:t>som gett vitsordet 10-9 räknas som förespråkare, de som gett 8-7 räknas som passiva och de som gett 6-0 räknas som kritiker. </a:t>
            </a:r>
          </a:p>
          <a:p>
            <a:pPr marL="285750" indent="-285750">
              <a:buFont typeface="Arial" panose="020B0604020202020204" pitchFamily="34" charset="0"/>
              <a:buChar char="•"/>
            </a:pPr>
            <a:r>
              <a:rPr lang="sv-FI" sz="1600" dirty="0" smtClean="0"/>
              <a:t>NPS-talet </a:t>
            </a:r>
            <a:r>
              <a:rPr lang="sv-FI" sz="1600" dirty="0"/>
              <a:t>räknas ut med hjälp av en matematisk formel utgående från svaren på rekommendationsfrågan. </a:t>
            </a:r>
          </a:p>
          <a:p>
            <a:pPr marL="285750" indent="-285750">
              <a:buFont typeface="Arial" panose="020B0604020202020204" pitchFamily="34" charset="0"/>
              <a:buChar char="•"/>
            </a:pPr>
            <a:r>
              <a:rPr lang="sv-FI" sz="1600" dirty="0" smtClean="0"/>
              <a:t>Antalet </a:t>
            </a:r>
            <a:r>
              <a:rPr lang="sv-FI" sz="1600" dirty="0"/>
              <a:t>kritiker minska kraftigt på rekommendationspoänget. NPS-talet placerar sig mellan -100 och 100. Om NPS-talet är över 50, är vitsordet bra.</a:t>
            </a:r>
          </a:p>
          <a:p>
            <a:endParaRPr lang="fi-FI" dirty="0"/>
          </a:p>
        </p:txBody>
      </p:sp>
      <p:pic>
        <p:nvPicPr>
          <p:cNvPr id="5" name="Kuva 7"/>
          <p:cNvPicPr>
            <a:picLocks noGrp="1"/>
          </p:cNvPicPr>
          <p:nvPr>
            <p:ph sz="half" idx="1"/>
          </p:nvPr>
        </p:nvPicPr>
        <p:blipFill>
          <a:blip r:embed="rId2"/>
          <a:stretch>
            <a:fillRect/>
          </a:stretch>
        </p:blipFill>
        <p:spPr>
          <a:xfrm>
            <a:off x="1852613" y="3930588"/>
            <a:ext cx="4492625" cy="643062"/>
          </a:xfrm>
          <a:prstGeom prst="rect">
            <a:avLst/>
          </a:prstGeom>
        </p:spPr>
      </p:pic>
    </p:spTree>
    <p:extLst>
      <p:ext uri="{BB962C8B-B14F-4D97-AF65-F5344CB8AC3E}">
        <p14:creationId xmlns:p14="http://schemas.microsoft.com/office/powerpoint/2010/main" val="396786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786ADDE-B433-4C28-86BA-1D56540B1CFA}"/>
              </a:ext>
            </a:extLst>
          </p:cNvPr>
          <p:cNvSpPr>
            <a:spLocks noGrp="1"/>
          </p:cNvSpPr>
          <p:nvPr>
            <p:ph type="title"/>
          </p:nvPr>
        </p:nvSpPr>
        <p:spPr/>
        <p:txBody>
          <a:bodyPr/>
          <a:lstStyle/>
          <a:p>
            <a:r>
              <a:rPr lang="fi-FI" dirty="0"/>
              <a:t>NPS-luvun mukainen suosittelu</a:t>
            </a:r>
          </a:p>
        </p:txBody>
      </p:sp>
      <p:sp>
        <p:nvSpPr>
          <p:cNvPr id="4" name="Kuva">
            <a:extLst>
              <a:ext uri="{FF2B5EF4-FFF2-40B4-BE49-F238E27FC236}">
                <a16:creationId xmlns:a16="http://schemas.microsoft.com/office/drawing/2014/main" id="{17969FFD-5AC6-4615-8CB8-7EBAE489AFFB}"/>
              </a:ext>
            </a:extLst>
          </p:cNvPr>
          <p:cNvSpPr>
            <a:spLocks noGrp="1"/>
          </p:cNvSpPr>
          <p:nvPr>
            <p:ph sz="half" idx="10"/>
          </p:nvPr>
        </p:nvSpPr>
        <p:spPr/>
        <p:txBody>
          <a:bodyPr/>
          <a:lstStyle/>
          <a:p>
            <a:pPr marL="285750" indent="-285750">
              <a:buFont typeface="Arial" panose="020B0604020202020204" pitchFamily="34" charset="0"/>
              <a:buChar char="•"/>
            </a:pPr>
            <a:r>
              <a:rPr lang="fi-FI" sz="1600" dirty="0"/>
              <a:t>NPS (Net Promoter Score) –arvoa mitataan kysymyksellä ”Voin suositella hoitopaikkaa läheiselleni”. </a:t>
            </a:r>
          </a:p>
          <a:p>
            <a:pPr marL="285750" indent="-285750">
              <a:buFont typeface="Arial" panose="020B0604020202020204" pitchFamily="34" charset="0"/>
              <a:buChar char="•"/>
            </a:pPr>
            <a:r>
              <a:rPr lang="fi-FI" sz="1600" dirty="0"/>
              <a:t>Kysymykseen vastataan asteikolla 10-0. </a:t>
            </a:r>
          </a:p>
          <a:p>
            <a:pPr marL="285750" indent="-285750">
              <a:buFont typeface="Arial" panose="020B0604020202020204" pitchFamily="34" charset="0"/>
              <a:buChar char="•"/>
            </a:pPr>
            <a:r>
              <a:rPr lang="fi-FI" sz="1600" dirty="0"/>
              <a:t>Asteikolla arvosanan 10-9 antaneet ovat suosittelijoita, 8-7 ovat passiivisia ja 6-0 arvosanan antaneet ovat arvostelijoita. </a:t>
            </a:r>
          </a:p>
          <a:p>
            <a:pPr marL="285750" indent="-285750">
              <a:buFont typeface="Arial" panose="020B0604020202020204" pitchFamily="34" charset="0"/>
              <a:buChar char="•"/>
            </a:pPr>
            <a:r>
              <a:rPr lang="fi-FI" sz="1600" dirty="0"/>
              <a:t>Suosittelukysymykseen saatujen vastausten perusteella saadaan NPS-luku käyttämällä siihen suunniteltua matemaattista kaavaa. </a:t>
            </a:r>
            <a:endParaRPr lang="fi-FI" sz="1600" dirty="0" smtClean="0"/>
          </a:p>
          <a:p>
            <a:pPr marL="285750" indent="-285750">
              <a:buFont typeface="Arial" panose="020B0604020202020204" pitchFamily="34" charset="0"/>
              <a:buChar char="•"/>
            </a:pPr>
            <a:r>
              <a:rPr lang="fi-FI" sz="1600" dirty="0" smtClean="0"/>
              <a:t>Arvostelijoiden </a:t>
            </a:r>
            <a:r>
              <a:rPr lang="fi-FI" sz="1600" dirty="0"/>
              <a:t>määrä vähentää suosittelulukua voimakkaasti. NPS-luku sijoittuu välille -100 ja 100. Jos NPS-luku on yli 50, on arvo hyvä.</a:t>
            </a:r>
          </a:p>
          <a:p>
            <a:endParaRPr lang="fi-FI" dirty="0"/>
          </a:p>
        </p:txBody>
      </p:sp>
      <p:pic>
        <p:nvPicPr>
          <p:cNvPr id="5" name="Kuva 7"/>
          <p:cNvPicPr>
            <a:picLocks noGrp="1"/>
          </p:cNvPicPr>
          <p:nvPr>
            <p:ph sz="half" idx="1"/>
          </p:nvPr>
        </p:nvPicPr>
        <p:blipFill>
          <a:blip r:embed="rId2"/>
          <a:stretch>
            <a:fillRect/>
          </a:stretch>
        </p:blipFill>
        <p:spPr>
          <a:xfrm>
            <a:off x="1852613" y="3930588"/>
            <a:ext cx="4492625" cy="643062"/>
          </a:xfrm>
          <a:prstGeom prst="rect">
            <a:avLst/>
          </a:prstGeom>
        </p:spPr>
      </p:pic>
    </p:spTree>
    <p:extLst>
      <p:ext uri="{BB962C8B-B14F-4D97-AF65-F5344CB8AC3E}">
        <p14:creationId xmlns:p14="http://schemas.microsoft.com/office/powerpoint/2010/main" val="360952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87878" y="762946"/>
            <a:ext cx="2843300" cy="2213009"/>
          </a:xfrm>
        </p:spPr>
        <p:txBody>
          <a:bodyPr>
            <a:normAutofit fontScale="90000"/>
          </a:bodyPr>
          <a:lstStyle/>
          <a:p>
            <a:r>
              <a:rPr lang="sv-FI" dirty="0" smtClean="0"/>
              <a:t>Jag kan rekommendera vårdenheten för mina nära anhöriga</a:t>
            </a:r>
            <a:br>
              <a:rPr lang="sv-FI" dirty="0" smtClean="0"/>
            </a:br>
            <a:r>
              <a:rPr lang="sv-FI" dirty="0" smtClean="0"/>
              <a:t>Skala 1-10.</a:t>
            </a:r>
            <a:br>
              <a:rPr lang="sv-FI" dirty="0" smtClean="0"/>
            </a:br>
            <a:endParaRPr lang="sv-FI" dirty="0"/>
          </a:p>
        </p:txBody>
      </p:sp>
      <p:sp>
        <p:nvSpPr>
          <p:cNvPr id="3" name="Sisällön paikkamerkki 2"/>
          <p:cNvSpPr>
            <a:spLocks noGrp="1"/>
          </p:cNvSpPr>
          <p:nvPr>
            <p:ph sz="half" idx="1"/>
          </p:nvPr>
        </p:nvSpPr>
        <p:spPr>
          <a:xfrm>
            <a:off x="1387878" y="2975955"/>
            <a:ext cx="3117620" cy="3201007"/>
          </a:xfrm>
        </p:spPr>
        <p:txBody>
          <a:bodyPr/>
          <a:lstStyle/>
          <a:p>
            <a:pPr marL="0" indent="0">
              <a:buNone/>
            </a:pPr>
            <a:r>
              <a:rPr lang="sv-FI" dirty="0" smtClean="0"/>
              <a:t>NPS-talet = 77 </a:t>
            </a:r>
          </a:p>
          <a:p>
            <a:pPr marL="0" indent="0">
              <a:buNone/>
            </a:pPr>
            <a:r>
              <a:rPr lang="sv-FI" dirty="0" smtClean="0"/>
              <a:t>är mycket bra, men år 2020 var NPS-talet 80.</a:t>
            </a:r>
          </a:p>
          <a:p>
            <a:endParaRPr lang="fi-FI" dirty="0"/>
          </a:p>
        </p:txBody>
      </p:sp>
      <p:pic>
        <p:nvPicPr>
          <p:cNvPr id="5" name="Sisällön paikkamerkki 4"/>
          <p:cNvPicPr>
            <a:picLocks noGrp="1" noChangeAspect="1"/>
          </p:cNvPicPr>
          <p:nvPr>
            <p:ph sz="half" idx="10"/>
          </p:nvPr>
        </p:nvPicPr>
        <p:blipFill>
          <a:blip r:embed="rId2"/>
          <a:stretch>
            <a:fillRect/>
          </a:stretch>
        </p:blipFill>
        <p:spPr>
          <a:xfrm>
            <a:off x="4754880" y="762946"/>
            <a:ext cx="6906259" cy="5397275"/>
          </a:xfrm>
          <a:prstGeom prst="rect">
            <a:avLst/>
          </a:prstGeom>
        </p:spPr>
      </p:pic>
    </p:spTree>
    <p:extLst>
      <p:ext uri="{BB962C8B-B14F-4D97-AF65-F5344CB8AC3E}">
        <p14:creationId xmlns:p14="http://schemas.microsoft.com/office/powerpoint/2010/main" val="147271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p:cNvSpPr>
            <a:spLocks noGrp="1"/>
          </p:cNvSpPr>
          <p:nvPr>
            <p:ph type="title"/>
          </p:nvPr>
        </p:nvSpPr>
        <p:spPr>
          <a:xfrm>
            <a:off x="1221624" y="762946"/>
            <a:ext cx="4491680" cy="1563565"/>
          </a:xfrm>
        </p:spPr>
        <p:txBody>
          <a:bodyPr>
            <a:normAutofit fontScale="90000"/>
          </a:bodyPr>
          <a:lstStyle/>
          <a:p>
            <a:r>
              <a:rPr lang="fi-FI" dirty="0"/>
              <a:t>Voin suositella hoitopaikkaa läheiselleni? </a:t>
            </a:r>
            <a:r>
              <a:rPr lang="fi-FI" dirty="0" smtClean="0"/>
              <a:t/>
            </a:r>
            <a:br>
              <a:rPr lang="fi-FI" dirty="0" smtClean="0"/>
            </a:br>
            <a:r>
              <a:rPr lang="fi-FI" dirty="0" smtClean="0"/>
              <a:t>Asteikko </a:t>
            </a:r>
            <a:r>
              <a:rPr lang="fi-FI" dirty="0"/>
              <a:t>1-10. </a:t>
            </a:r>
          </a:p>
        </p:txBody>
      </p:sp>
      <p:sp>
        <p:nvSpPr>
          <p:cNvPr id="11" name="Sisällön paikkamerkki 10"/>
          <p:cNvSpPr>
            <a:spLocks noGrp="1"/>
          </p:cNvSpPr>
          <p:nvPr>
            <p:ph sz="half" idx="1"/>
          </p:nvPr>
        </p:nvSpPr>
        <p:spPr>
          <a:xfrm>
            <a:off x="1221624" y="2834639"/>
            <a:ext cx="2884865" cy="3415313"/>
          </a:xfrm>
        </p:spPr>
        <p:txBody>
          <a:bodyPr/>
          <a:lstStyle/>
          <a:p>
            <a:pPr marL="0" indent="0">
              <a:buNone/>
            </a:pPr>
            <a:r>
              <a:rPr lang="fi-FI" dirty="0"/>
              <a:t>NPS-luku = 77, </a:t>
            </a:r>
            <a:endParaRPr lang="fi-FI" dirty="0" smtClean="0"/>
          </a:p>
          <a:p>
            <a:r>
              <a:rPr lang="fi-FI" dirty="0" smtClean="0"/>
              <a:t>eli erittäin hyvä, mutta vuonna 2020 NPS oli 80.</a:t>
            </a:r>
            <a:endParaRPr lang="fi-FI" dirty="0"/>
          </a:p>
        </p:txBody>
      </p:sp>
      <p:pic>
        <p:nvPicPr>
          <p:cNvPr id="13" name="Sisällön paikkamerkki 12"/>
          <p:cNvPicPr>
            <a:picLocks noGrp="1" noChangeAspect="1"/>
          </p:cNvPicPr>
          <p:nvPr>
            <p:ph sz="half" idx="10"/>
          </p:nvPr>
        </p:nvPicPr>
        <p:blipFill>
          <a:blip r:embed="rId2"/>
          <a:stretch>
            <a:fillRect/>
          </a:stretch>
        </p:blipFill>
        <p:spPr>
          <a:xfrm>
            <a:off x="4425162" y="689956"/>
            <a:ext cx="7488725" cy="5902037"/>
          </a:xfrm>
          <a:prstGeom prst="rect">
            <a:avLst/>
          </a:prstGeom>
        </p:spPr>
      </p:pic>
    </p:spTree>
    <p:extLst>
      <p:ext uri="{BB962C8B-B14F-4D97-AF65-F5344CB8AC3E}">
        <p14:creationId xmlns:p14="http://schemas.microsoft.com/office/powerpoint/2010/main" val="34315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28700" y="214307"/>
            <a:ext cx="9327754" cy="999352"/>
          </a:xfrm>
        </p:spPr>
        <p:txBody>
          <a:bodyPr/>
          <a:lstStyle/>
          <a:p>
            <a:r>
              <a:rPr lang="sv-FI" dirty="0" smtClean="0"/>
              <a:t>Utvärdera servicen som du fick under vårdperioden eller besöket, skala 5-1</a:t>
            </a:r>
            <a:endParaRPr lang="sv-FI" dirty="0"/>
          </a:p>
        </p:txBody>
      </p:sp>
      <p:pic>
        <p:nvPicPr>
          <p:cNvPr id="4" name="Sisällön paikkamerkki 3"/>
          <p:cNvPicPr>
            <a:picLocks noGrp="1" noChangeAspect="1"/>
          </p:cNvPicPr>
          <p:nvPr>
            <p:ph sz="half" idx="1"/>
          </p:nvPr>
        </p:nvPicPr>
        <p:blipFill>
          <a:blip r:embed="rId2"/>
          <a:stretch>
            <a:fillRect/>
          </a:stretch>
        </p:blipFill>
        <p:spPr>
          <a:xfrm>
            <a:off x="2277687" y="1236094"/>
            <a:ext cx="7739149" cy="5506360"/>
          </a:xfrm>
          <a:prstGeom prst="rect">
            <a:avLst/>
          </a:prstGeom>
        </p:spPr>
      </p:pic>
    </p:spTree>
    <p:extLst>
      <p:ext uri="{BB962C8B-B14F-4D97-AF65-F5344CB8AC3E}">
        <p14:creationId xmlns:p14="http://schemas.microsoft.com/office/powerpoint/2010/main" val="2175934289"/>
      </p:ext>
    </p:extLst>
  </p:cSld>
  <p:clrMapOvr>
    <a:masterClrMapping/>
  </p:clrMapOvr>
</p:sld>
</file>

<file path=ppt/theme/theme1.xml><?xml version="1.0" encoding="utf-8"?>
<a:theme xmlns:a="http://schemas.openxmlformats.org/drawingml/2006/main" name="OVHP_teema">
  <a:themeElements>
    <a:clrScheme name="Pohjanmaan hvinvointi">
      <a:dk1>
        <a:srgbClr val="213A8F"/>
      </a:dk1>
      <a:lt1>
        <a:sysClr val="window" lastClr="FFFFFF"/>
      </a:lt1>
      <a:dk2>
        <a:srgbClr val="213A8F"/>
      </a:dk2>
      <a:lt2>
        <a:srgbClr val="FFFFFF"/>
      </a:lt2>
      <a:accent1>
        <a:srgbClr val="213A8F"/>
      </a:accent1>
      <a:accent2>
        <a:srgbClr val="85C598"/>
      </a:accent2>
      <a:accent3>
        <a:srgbClr val="F39690"/>
      </a:accent3>
      <a:accent4>
        <a:srgbClr val="FDC84A"/>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KAKSIKIELINEN.pptx" id="{A44348C7-565D-474E-8626-BA79DD2B7BA2}" vid="{E46A8BFE-5E54-4FCC-AD88-9A81CF72BCE4}"/>
    </a:ext>
  </a:extLst>
</a:theme>
</file>

<file path=ppt/theme/theme2.xml><?xml version="1.0" encoding="utf-8"?>
<a:theme xmlns:a="http://schemas.openxmlformats.org/drawingml/2006/main" name="1_OVHP_teema">
  <a:themeElements>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YKSIKIELINEN.pptx" id="{4D4F7F8F-8193-413E-AC22-B246B3238D56}" vid="{31972133-8762-47BF-8329-BCC8E0DF45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F624FB2EFDB9924B8FBA65ADB913B5DA" ma:contentTypeVersion="14" ma:contentTypeDescription="Luo uusi asiakirja." ma:contentTypeScope="" ma:versionID="ce86965b41473c2fda31a7cae6f53e5a">
  <xsd:schema xmlns:xsd="http://www.w3.org/2001/XMLSchema" xmlns:xs="http://www.w3.org/2001/XMLSchema" xmlns:p="http://schemas.microsoft.com/office/2006/metadata/properties" xmlns:ns3="7c562a57-e084-459d-9600-c01f60ddd8b8" xmlns:ns4="068ff314-3be9-4d64-a328-8e453009dbc4" targetNamespace="http://schemas.microsoft.com/office/2006/metadata/properties" ma:root="true" ma:fieldsID="725824a4b9cf66f6f75ef8900cd42560" ns3:_="" ns4:_="">
    <xsd:import namespace="7c562a57-e084-459d-9600-c01f60ddd8b8"/>
    <xsd:import namespace="068ff314-3be9-4d64-a328-8e453009db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562a57-e084-459d-9600-c01f60ddd8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8ff314-3be9-4d64-a328-8e453009dbc4"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SharingHintHash" ma:index="17"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5BDF6-F7AF-4227-9965-3AB0E8E56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562a57-e084-459d-9600-c01f60ddd8b8"/>
    <ds:schemaRef ds:uri="068ff314-3be9-4d64-a328-8e453009d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1F9E57-24BE-49FA-B9A9-3F8B61AF571A}">
  <ds:schemaRefs>
    <ds:schemaRef ds:uri="http://purl.org/dc/elements/1.1/"/>
    <ds:schemaRef ds:uri="http://schemas.microsoft.com/office/2006/metadata/properties"/>
    <ds:schemaRef ds:uri="7c562a57-e084-459d-9600-c01f60ddd8b8"/>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068ff314-3be9-4d64-a328-8e453009dbc4"/>
    <ds:schemaRef ds:uri="http://www.w3.org/XML/1998/namespace"/>
  </ds:schemaRefs>
</ds:datastoreItem>
</file>

<file path=customXml/itemProps3.xml><?xml version="1.0" encoding="utf-8"?>
<ds:datastoreItem xmlns:ds="http://schemas.openxmlformats.org/officeDocument/2006/customXml" ds:itemID="{10EE18B1-F46C-4170-BD58-12E2C2E0CE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OVPH_Esitys_KAKSIKIELINEN</Template>
  <TotalTime>353</TotalTime>
  <Words>858</Words>
  <Application>Microsoft Office PowerPoint</Application>
  <PresentationFormat>Laajakuva</PresentationFormat>
  <Paragraphs>156</Paragraphs>
  <Slides>17</Slides>
  <Notes>0</Notes>
  <HiddenSlides>0</HiddenSlides>
  <MMClips>0</MMClips>
  <ScaleCrop>false</ScaleCrop>
  <HeadingPairs>
    <vt:vector size="6" baseType="variant">
      <vt:variant>
        <vt:lpstr>Käytetyt fontit</vt:lpstr>
      </vt:variant>
      <vt:variant>
        <vt:i4>2</vt:i4>
      </vt:variant>
      <vt:variant>
        <vt:lpstr>Teema</vt:lpstr>
      </vt:variant>
      <vt:variant>
        <vt:i4>2</vt:i4>
      </vt:variant>
      <vt:variant>
        <vt:lpstr>Dian otsikot</vt:lpstr>
      </vt:variant>
      <vt:variant>
        <vt:i4>17</vt:i4>
      </vt:variant>
    </vt:vector>
  </HeadingPairs>
  <TitlesOfParts>
    <vt:vector size="21" baseType="lpstr">
      <vt:lpstr>Arial</vt:lpstr>
      <vt:lpstr>Segoe UI</vt:lpstr>
      <vt:lpstr>OVHP_teema</vt:lpstr>
      <vt:lpstr>1_OVHP_teema</vt:lpstr>
      <vt:lpstr>Kundresponsen vid Vasa centralsjukhus år 2021 betraktat från ett språkligt perspektiv</vt:lpstr>
      <vt:lpstr>Kundresponsen år 2021</vt:lpstr>
      <vt:lpstr>PowerPoint-esitys</vt:lpstr>
      <vt:lpstr>PowerPoint-esitys</vt:lpstr>
      <vt:lpstr>Rekommendations-talet NPS</vt:lpstr>
      <vt:lpstr>NPS-luvun mukainen suosittelu</vt:lpstr>
      <vt:lpstr>Jag kan rekommendera vårdenheten för mina nära anhöriga Skala 1-10. </vt:lpstr>
      <vt:lpstr>Voin suositella hoitopaikkaa läheiselleni?  Asteikko 1-10. </vt:lpstr>
      <vt:lpstr>Utvärdera servicen som du fick under vårdperioden eller besöket, skala 5-1</vt:lpstr>
      <vt:lpstr>Arvioi hoitojaksolla tai –käynnillä saamaasi palvelua, asteikko 1-5 </vt:lpstr>
      <vt:lpstr>Jag fick vård eller service på eget modersmål </vt:lpstr>
      <vt:lpstr>Sain hoitoa tai palvelua omalla äidinkielelläni</vt:lpstr>
      <vt:lpstr>Antalet språkrelaterade responser angivet per enhet (VCS)</vt:lpstr>
      <vt:lpstr>Kieleen liittyvien palautteiden määriä VKS:n yksiköittäin</vt:lpstr>
      <vt:lpstr>Några öppna svar om språket Muutama avoin palaute kieleen liittyen</vt:lpstr>
      <vt:lpstr>Tack!</vt:lpstr>
      <vt:lpstr>PowerPoint-esitys</vt:lpstr>
    </vt:vector>
  </TitlesOfParts>
  <Company>Medbit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Fager Petra</dc:creator>
  <cp:lastModifiedBy>Päivi Berg</cp:lastModifiedBy>
  <cp:revision>21</cp:revision>
  <dcterms:created xsi:type="dcterms:W3CDTF">2021-09-26T13:15:32Z</dcterms:created>
  <dcterms:modified xsi:type="dcterms:W3CDTF">2022-03-11T12:06:07Z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0x010100F624FB2EFDB9924B8FBA65ADB913B5DA</vt:lpwstr>
  </property>
</Properties>
</file>